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Inter"/>
      <p:regular r:id="rId36"/>
      <p:bold r:id="rId37"/>
      <p:italic r:id="rId38"/>
      <p:boldItalic r:id="rId39"/>
    </p:embeddedFont>
    <p:embeddedFont>
      <p:font typeface="Tahoma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Tahoma-regular.fntdata"/><Relationship Id="rId20" Type="http://schemas.openxmlformats.org/officeDocument/2006/relationships/slide" Target="slides/slide14.xml"/><Relationship Id="rId41" Type="http://schemas.openxmlformats.org/officeDocument/2006/relationships/font" Target="fonts/Tahoma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Inter-bold.fntdata"/><Relationship Id="rId14" Type="http://schemas.openxmlformats.org/officeDocument/2006/relationships/slide" Target="slides/slide8.xml"/><Relationship Id="rId36" Type="http://schemas.openxmlformats.org/officeDocument/2006/relationships/font" Target="fonts/Inter-regular.fntdata"/><Relationship Id="rId17" Type="http://schemas.openxmlformats.org/officeDocument/2006/relationships/slide" Target="slides/slide11.xml"/><Relationship Id="rId39" Type="http://schemas.openxmlformats.org/officeDocument/2006/relationships/font" Target="fonts/Inter-boldItalic.fntdata"/><Relationship Id="rId16" Type="http://schemas.openxmlformats.org/officeDocument/2006/relationships/slide" Target="slides/slide10.xml"/><Relationship Id="rId38" Type="http://schemas.openxmlformats.org/officeDocument/2006/relationships/font" Target="fonts/Inter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bb2c2cdf7c_2_3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3bb2c2cdf7c_2_3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bb2c2cdf7c_0_37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3bb2c2cdf7c_0_377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bb2c2cdf7c_0_420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3bb2c2cdf7c_0_420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bb2c2cdf7c_9_2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3bb2c2cdf7c_9_2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bb2c2cdf7c_0_4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3bb2c2cdf7c_0_426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bb2c2cdf7c_9_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3bb2c2cdf7c_9_4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bb2c2cdf7c_4_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3bb2c2cdf7c_4_3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bb2c2cdf7c_1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bb2c2cdf7c_1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bb2c2cdf7c_4_2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3bb2c2cdf7c_4_29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bb2c2cdf7c_2_3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3bb2c2cdf7c_2_301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bb2c2cdf7c_4_4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g3bb2c2cdf7c_4_4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bb2c2cdf7c_5_4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g3bb2c2cdf7c_5_42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bb2c2cdf7c_2_126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3bb2c2cdf7c_2_126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bb2c2cdf7c_2_13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g3bb2c2cdf7c_2_132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bb2c2cdf7c_2_18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3bb2c2cdf7c_2_18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bb2c2cdf7c_2_23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3bb2c2cdf7c_2_239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bb2c2cdf7c_2_249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3bb2c2cdf7c_2_249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3bb2c2cdf7c_2_25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3bb2c2cdf7c_2_257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bb2c2cdf7c_2_287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3bb2c2cdf7c_2_287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3bb2c2cdf7c_2_314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3bb2c2cdf7c_2_314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bb2c2cdf7c_2_332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3bb2c2cdf7c_2_332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bb2c2cdf7c_2_343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g3bb2c2cdf7c_2_343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b2c2cdf7c_0_438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g3bb2c2cdf7c_0_438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bb2c2cdf7c_2_5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3bb2c2cdf7c_2_51:notes"/>
          <p:cNvSpPr/>
          <p:nvPr>
            <p:ph idx="2" type="sldImg"/>
          </p:nvPr>
        </p:nvSpPr>
        <p:spPr>
          <a:xfrm>
            <a:off x="1143225" y="685778"/>
            <a:ext cx="4572225" cy="342897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bb2c2cdf7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bb2c2cdf7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b2c2cdf7c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b2c2cdf7c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bb2c2cdf7c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bb2c2cdf7c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bb2c2cdf7c_0_101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bb2c2cdf7c_0_101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bb2c2cdf7c_0_315:notes"/>
          <p:cNvSpPr txBox="1"/>
          <p:nvPr>
            <p:ph idx="1" type="body"/>
          </p:nvPr>
        </p:nvSpPr>
        <p:spPr>
          <a:xfrm>
            <a:off x="685800" y="4343378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3bb2c2cdf7c_0_315:notes"/>
          <p:cNvSpPr/>
          <p:nvPr>
            <p:ph idx="2" type="sldImg"/>
          </p:nvPr>
        </p:nvSpPr>
        <p:spPr>
          <a:xfrm>
            <a:off x="1143225" y="685778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664260" y="675259"/>
            <a:ext cx="502158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5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64260" y="675259"/>
            <a:ext cx="549973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64260" y="2254986"/>
            <a:ext cx="3993515" cy="1252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64260" y="675259"/>
            <a:ext cx="549973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8"/>
          <p:cNvSpPr txBox="1"/>
          <p:nvPr>
            <p:ph type="title"/>
          </p:nvPr>
        </p:nvSpPr>
        <p:spPr>
          <a:xfrm>
            <a:off x="664260" y="675259"/>
            <a:ext cx="549973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" type="body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2" type="body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64260" y="675259"/>
            <a:ext cx="549973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64260" y="2254986"/>
            <a:ext cx="3993515" cy="125285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1" type="ftr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8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28.png"/><Relationship Id="rId5" Type="http://schemas.openxmlformats.org/officeDocument/2006/relationships/image" Target="../media/image33.png"/><Relationship Id="rId6" Type="http://schemas.openxmlformats.org/officeDocument/2006/relationships/image" Target="../media/image44.png"/><Relationship Id="rId7" Type="http://schemas.openxmlformats.org/officeDocument/2006/relationships/image" Target="../media/image67.png"/><Relationship Id="rId8" Type="http://schemas.openxmlformats.org/officeDocument/2006/relationships/image" Target="../media/image8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4.png"/><Relationship Id="rId4" Type="http://schemas.openxmlformats.org/officeDocument/2006/relationships/image" Target="../media/image56.png"/><Relationship Id="rId5" Type="http://schemas.openxmlformats.org/officeDocument/2006/relationships/image" Target="../media/image50.png"/><Relationship Id="rId6" Type="http://schemas.openxmlformats.org/officeDocument/2006/relationships/image" Target="../media/image86.png"/><Relationship Id="rId7" Type="http://schemas.openxmlformats.org/officeDocument/2006/relationships/image" Target="../media/image53.png"/><Relationship Id="rId8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9" Type="http://schemas.openxmlformats.org/officeDocument/2006/relationships/image" Target="../media/image68.png"/><Relationship Id="rId5" Type="http://schemas.openxmlformats.org/officeDocument/2006/relationships/image" Target="../media/image48.png"/><Relationship Id="rId6" Type="http://schemas.openxmlformats.org/officeDocument/2006/relationships/image" Target="../media/image41.png"/><Relationship Id="rId7" Type="http://schemas.openxmlformats.org/officeDocument/2006/relationships/image" Target="../media/image61.png"/><Relationship Id="rId8" Type="http://schemas.openxmlformats.org/officeDocument/2006/relationships/image" Target="../media/image5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6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Relationship Id="rId4" Type="http://schemas.openxmlformats.org/officeDocument/2006/relationships/image" Target="../media/image6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jp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2.png"/><Relationship Id="rId13" Type="http://schemas.openxmlformats.org/officeDocument/2006/relationships/image" Target="../media/image72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Relationship Id="rId4" Type="http://schemas.openxmlformats.org/officeDocument/2006/relationships/image" Target="../media/image55.png"/><Relationship Id="rId9" Type="http://schemas.openxmlformats.org/officeDocument/2006/relationships/image" Target="../media/image73.png"/><Relationship Id="rId5" Type="http://schemas.openxmlformats.org/officeDocument/2006/relationships/image" Target="../media/image63.png"/><Relationship Id="rId6" Type="http://schemas.openxmlformats.org/officeDocument/2006/relationships/image" Target="../media/image57.png"/><Relationship Id="rId7" Type="http://schemas.openxmlformats.org/officeDocument/2006/relationships/image" Target="../media/image65.png"/><Relationship Id="rId8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6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9.png"/><Relationship Id="rId4" Type="http://schemas.openxmlformats.org/officeDocument/2006/relationships/hyperlink" Target="mailto:info@stripe.com" TargetMode="External"/><Relationship Id="rId5" Type="http://schemas.openxmlformats.org/officeDocument/2006/relationships/image" Target="../media/image79.png"/><Relationship Id="rId6" Type="http://schemas.openxmlformats.org/officeDocument/2006/relationships/image" Target="../media/image71.png"/><Relationship Id="rId7" Type="http://schemas.openxmlformats.org/officeDocument/2006/relationships/image" Target="../media/image8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1" Type="http://schemas.openxmlformats.org/officeDocument/2006/relationships/hyperlink" Target="http://bit.ly/slideshare_zlides" TargetMode="External"/><Relationship Id="rId10" Type="http://schemas.openxmlformats.org/officeDocument/2006/relationships/hyperlink" Target="http://bit.ly/slideshare_zlides" TargetMode="External"/><Relationship Id="rId12" Type="http://schemas.openxmlformats.org/officeDocument/2006/relationships/image" Target="../media/image84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0.jpg"/><Relationship Id="rId4" Type="http://schemas.openxmlformats.org/officeDocument/2006/relationships/image" Target="../media/image82.jpg"/><Relationship Id="rId9" Type="http://schemas.openxmlformats.org/officeDocument/2006/relationships/image" Target="../media/image85.png"/><Relationship Id="rId5" Type="http://schemas.openxmlformats.org/officeDocument/2006/relationships/image" Target="../media/image74.jpg"/><Relationship Id="rId6" Type="http://schemas.openxmlformats.org/officeDocument/2006/relationships/image" Target="../media/image78.jpg"/><Relationship Id="rId7" Type="http://schemas.openxmlformats.org/officeDocument/2006/relationships/image" Target="../media/image83.jpg"/><Relationship Id="rId8" Type="http://schemas.openxmlformats.org/officeDocument/2006/relationships/hyperlink" Target="http://bit.ly/slideshare_zlid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2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5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png"/><Relationship Id="rId10" Type="http://schemas.openxmlformats.org/officeDocument/2006/relationships/image" Target="../media/image22.png"/><Relationship Id="rId13" Type="http://schemas.openxmlformats.org/officeDocument/2006/relationships/image" Target="../media/image10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9" Type="http://schemas.openxmlformats.org/officeDocument/2006/relationships/image" Target="../media/image19.png"/><Relationship Id="rId15" Type="http://schemas.openxmlformats.org/officeDocument/2006/relationships/image" Target="../media/image24.png"/><Relationship Id="rId14" Type="http://schemas.openxmlformats.org/officeDocument/2006/relationships/image" Target="../media/image28.png"/><Relationship Id="rId17" Type="http://schemas.openxmlformats.org/officeDocument/2006/relationships/image" Target="../media/image17.png"/><Relationship Id="rId16" Type="http://schemas.openxmlformats.org/officeDocument/2006/relationships/image" Target="../media/image26.png"/><Relationship Id="rId5" Type="http://schemas.openxmlformats.org/officeDocument/2006/relationships/image" Target="../media/image16.png"/><Relationship Id="rId6" Type="http://schemas.openxmlformats.org/officeDocument/2006/relationships/image" Target="../media/image9.png"/><Relationship Id="rId18" Type="http://schemas.openxmlformats.org/officeDocument/2006/relationships/image" Target="../media/image29.png"/><Relationship Id="rId7" Type="http://schemas.openxmlformats.org/officeDocument/2006/relationships/image" Target="../media/image7.png"/><Relationship Id="rId8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2.png"/><Relationship Id="rId5" Type="http://schemas.openxmlformats.org/officeDocument/2006/relationships/image" Target="../media/image4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32.png"/><Relationship Id="rId5" Type="http://schemas.openxmlformats.org/officeDocument/2006/relationships/image" Target="../media/image3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siphyy-dark" id="89" name="Google Shape;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7960" y="1648460"/>
            <a:ext cx="3968115" cy="150050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408305" y="4315460"/>
            <a:ext cx="1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Powered by</a:t>
            </a:r>
            <a:endParaRPr b="1" sz="18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logixfleetlogo-removebg-preview" id="91" name="Google Shape;91;p19"/>
          <p:cNvPicPr preferRelativeResize="0"/>
          <p:nvPr/>
        </p:nvPicPr>
        <p:blipFill rotWithShape="1">
          <a:blip r:embed="rId4">
            <a:alphaModFix/>
          </a:blip>
          <a:srcRect b="32573" l="13190" r="10466" t="32872"/>
          <a:stretch/>
        </p:blipFill>
        <p:spPr>
          <a:xfrm>
            <a:off x="1843478" y="4274185"/>
            <a:ext cx="1526541" cy="46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8"/>
          <p:cNvSpPr txBox="1"/>
          <p:nvPr>
            <p:ph idx="4294967295" type="ctrTitle"/>
          </p:nvPr>
        </p:nvSpPr>
        <p:spPr>
          <a:xfrm>
            <a:off x="664252" y="675250"/>
            <a:ext cx="39078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Capture Reality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28"/>
          <p:cNvSpPr txBox="1"/>
          <p:nvPr/>
        </p:nvSpPr>
        <p:spPr>
          <a:xfrm>
            <a:off x="673100" y="1455975"/>
            <a:ext cx="58194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No new app. Drivers capture reality from the field in minutes via WhatsApp.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673100" y="2129075"/>
            <a:ext cx="51717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Pre-trip inspections: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Checklist + photos. Issues auto-created as work orders.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Shift check-ins: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Start/end shifts, odometer, notes, all via WhatsApp or web.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Issue reporting: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Drivers flag problems instantly. Escalate to ops team.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59" name="Google Shape;259;p28" title="project-da2d03dc-67a2-4956-9c97-39d1074ade51 (2).png"/>
          <p:cNvPicPr preferRelativeResize="0"/>
          <p:nvPr/>
        </p:nvPicPr>
        <p:blipFill rotWithShape="1">
          <a:blip r:embed="rId4">
            <a:alphaModFix/>
          </a:blip>
          <a:srcRect b="6808" l="35412" r="35144" t="7765"/>
          <a:stretch/>
        </p:blipFill>
        <p:spPr>
          <a:xfrm>
            <a:off x="6492500" y="0"/>
            <a:ext cx="260615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>
            <p:ph idx="4294967295" type="ctrTitle"/>
          </p:nvPr>
        </p:nvSpPr>
        <p:spPr>
          <a:xfrm>
            <a:off x="4715552" y="643375"/>
            <a:ext cx="39078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Govern Spend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3352800" y="1392950"/>
            <a:ext cx="5324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Stop duplicate repairs and fraudulent spend with auditable approval workflows.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67" name="Google Shape;267;p29"/>
          <p:cNvSpPr txBox="1"/>
          <p:nvPr/>
        </p:nvSpPr>
        <p:spPr>
          <a:xfrm>
            <a:off x="3959550" y="2003025"/>
            <a:ext cx="46638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Parts/repair requests: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Driver or ops requests via WhatsApp/Web.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Auto-check history: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When was this part last replaced? Warranty? Shelf life?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Approve with evidence: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Full audit trail. Prevents duplicates, fraud, unnecessary spend.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4">
            <a:alphaModFix/>
          </a:blip>
          <a:srcRect b="8291" l="33797" r="35082" t="8291"/>
          <a:stretch/>
        </p:blipFill>
        <p:spPr>
          <a:xfrm>
            <a:off x="645986" y="353475"/>
            <a:ext cx="2132951" cy="3705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273" name="Google Shape;27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>
            <p:ph idx="4294967295" type="ctrTitle"/>
          </p:nvPr>
        </p:nvSpPr>
        <p:spPr>
          <a:xfrm>
            <a:off x="4715552" y="643375"/>
            <a:ext cx="39078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Govern Spend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5" name="Google Shape;275;p30"/>
          <p:cNvSpPr txBox="1"/>
          <p:nvPr/>
        </p:nvSpPr>
        <p:spPr>
          <a:xfrm>
            <a:off x="3352800" y="1392950"/>
            <a:ext cx="5324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Stop duplicate repairs and fraudulent spend with auditable approval workflows.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76" name="Google Shape;276;p30"/>
          <p:cNvSpPr txBox="1"/>
          <p:nvPr/>
        </p:nvSpPr>
        <p:spPr>
          <a:xfrm>
            <a:off x="3959550" y="2003025"/>
            <a:ext cx="4663800" cy="16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Parts/repair requests: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Driver or ops requests via WhatsApp/Web.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Auto-check history: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When was this part last replaced? Warranty? Shelf life?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Approve with evidence: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Full audit trail. Prevents duplicates, fraud, unnecessary spend.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b="6243" l="31916" r="34777" t="5944"/>
          <a:stretch/>
        </p:blipFill>
        <p:spPr>
          <a:xfrm>
            <a:off x="536303" y="-24375"/>
            <a:ext cx="2376725" cy="42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282" name="Google Shape;28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1"/>
          <p:cNvSpPr txBox="1"/>
          <p:nvPr>
            <p:ph idx="4294967295" type="ctrTitle"/>
          </p:nvPr>
        </p:nvSpPr>
        <p:spPr>
          <a:xfrm>
            <a:off x="664250" y="675250"/>
            <a:ext cx="57141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Detect Anomalies &amp; AI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p31"/>
          <p:cNvSpPr txBox="1"/>
          <p:nvPr/>
        </p:nvSpPr>
        <p:spPr>
          <a:xfrm>
            <a:off x="673100" y="1455975"/>
            <a:ext cx="5324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No new app. Drivers capture reality from the field in minutes via WhatsApp.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31"/>
          <p:cNvSpPr txBox="1"/>
          <p:nvPr/>
        </p:nvSpPr>
        <p:spPr>
          <a:xfrm>
            <a:off x="673100" y="2129075"/>
            <a:ext cx="4625700" cy="2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Fleet AI: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Ask your fleet: "What's broken?" "Who's at risk this week?" One question view.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Fuel AI: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Anomaly detection. Efficiency drops? Unusual consumption? Flag it. Diagnose: theft vs. mechanical fault vs. bad data.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Carbon tracking: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Less fuel used = lower emissions. ESG-ready reporting.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6" name="Google Shape;286;p31" title="image 63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750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291" name="Google Shape;29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2"/>
          <p:cNvSpPr txBox="1"/>
          <p:nvPr>
            <p:ph idx="4294967295" type="ctrTitle"/>
          </p:nvPr>
        </p:nvSpPr>
        <p:spPr>
          <a:xfrm>
            <a:off x="664250" y="675250"/>
            <a:ext cx="57141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Detect Anomalies &amp; AI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32"/>
          <p:cNvSpPr txBox="1"/>
          <p:nvPr/>
        </p:nvSpPr>
        <p:spPr>
          <a:xfrm>
            <a:off x="673100" y="1455975"/>
            <a:ext cx="53241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No new app. Drivers capture reality from the field in minutes via WhatsApp.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32"/>
          <p:cNvSpPr txBox="1"/>
          <p:nvPr/>
        </p:nvSpPr>
        <p:spPr>
          <a:xfrm>
            <a:off x="673100" y="2129075"/>
            <a:ext cx="4625700" cy="21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Fleet AI: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Ask your fleet: "What's broken?" "Who's at risk this week?" One question view.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Fuel AI: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Anomaly detection. Efficiency drops? Unusual consumption? Flag it. Diagnose: theft vs. mechanical fault vs. bad data.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Carbon tracking: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Less fuel used = lower emissions. ESG-ready reporting.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95" name="Google Shape;29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0750" y="152400"/>
            <a:ext cx="223270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300" name="Google Shape;300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3"/>
          <p:cNvSpPr txBox="1"/>
          <p:nvPr>
            <p:ph idx="4294967295" type="ctrTitle"/>
          </p:nvPr>
        </p:nvSpPr>
        <p:spPr>
          <a:xfrm>
            <a:off x="673100" y="607250"/>
            <a:ext cx="37212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Who We Serve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33"/>
          <p:cNvSpPr txBox="1"/>
          <p:nvPr/>
        </p:nvSpPr>
        <p:spPr>
          <a:xfrm>
            <a:off x="673100" y="1294900"/>
            <a:ext cx="84708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 FMCG Fleet Operator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50-500 vehicles.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Delivering daily to retailers along Kenya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Operating $30-100k / month in fleet revenue but losing 10-20% monthly to invisible leaks (duplicate repairs, fraud, fuel anomalies)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3" name="Google Shape;303;p33"/>
          <p:cNvSpPr txBox="1"/>
          <p:nvPr/>
        </p:nvSpPr>
        <p:spPr>
          <a:xfrm>
            <a:off x="673100" y="3247325"/>
            <a:ext cx="84708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Their Pain: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“I bid for a big tender, but I can’t confidently commit because I don’t know if my fleet will hold up. So I hire extra vehicles to hedge my risk. But that cuts my margin.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308" name="Google Shape;30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4"/>
          <p:cNvSpPr txBox="1"/>
          <p:nvPr/>
        </p:nvSpPr>
        <p:spPr>
          <a:xfrm>
            <a:off x="664250" y="577200"/>
            <a:ext cx="46476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Why Siphyy Wins</a:t>
            </a:r>
            <a:endParaRPr b="1" sz="4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0" name="Google Shape;310;p34"/>
          <p:cNvSpPr txBox="1"/>
          <p:nvPr/>
        </p:nvSpPr>
        <p:spPr>
          <a:xfrm>
            <a:off x="664250" y="1301516"/>
            <a:ext cx="5548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vs. Trackers (Leta, Songa, etc.)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Purpose: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Routing + ETA optimization.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Siphyy: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Fix fleet operations at root layer, maintenance governance, fraud detection, cost control, uptime prediction. Different category entirely.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1" name="Google Shape;311;p34"/>
          <p:cNvSpPr txBox="1"/>
          <p:nvPr/>
        </p:nvSpPr>
        <p:spPr>
          <a:xfrm>
            <a:off x="664250" y="2269616"/>
            <a:ext cx="5548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vs. Generic ERPs (Odoo, SAP, ERPNext)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Build time: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6–12 months customization + specialist teams.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Siphyy: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Purpose-built for FMCG fleet ops in Africa. Deploy in weeks. No customization. Workflow pre-baked.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664242" y="3225636"/>
            <a:ext cx="5548200" cy="8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vs. Status Quo (WhatsApp + Spreadsheets)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Today: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No audit trails, no system of record, uncontrolled spend, no anomaly detection.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Siphyy: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First-mover in FMCG fleet operations SaaS. Clear category win.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3" name="Google Shape;313;p34"/>
          <p:cNvPicPr preferRelativeResize="0"/>
          <p:nvPr/>
        </p:nvPicPr>
        <p:blipFill rotWithShape="1">
          <a:blip r:embed="rId5">
            <a:alphaModFix/>
          </a:blip>
          <a:srcRect b="39067" l="51967" r="3917" t="8598"/>
          <a:stretch/>
        </p:blipFill>
        <p:spPr>
          <a:xfrm>
            <a:off x="8034975" y="0"/>
            <a:ext cx="1044600" cy="1010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4" name="Google Shape;314;p34"/>
          <p:cNvPicPr preferRelativeResize="0"/>
          <p:nvPr/>
        </p:nvPicPr>
        <p:blipFill rotWithShape="1">
          <a:blip r:embed="rId6">
            <a:alphaModFix/>
          </a:blip>
          <a:srcRect b="0" l="9875" r="6217" t="11512"/>
          <a:stretch/>
        </p:blipFill>
        <p:spPr>
          <a:xfrm>
            <a:off x="6962175" y="791850"/>
            <a:ext cx="1137900" cy="1045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82423" y="3075900"/>
            <a:ext cx="2058300" cy="2067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6" name="Google Shape;316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30850" y="2304574"/>
            <a:ext cx="1295400" cy="1295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7" name="Google Shape;317;p34" title="leaf-svgrepo-com.png"/>
          <p:cNvPicPr preferRelativeResize="0"/>
          <p:nvPr/>
        </p:nvPicPr>
        <p:blipFill rotWithShape="1">
          <a:blip r:embed="rId9">
            <a:alphaModFix/>
          </a:blip>
          <a:srcRect b="11106" l="0" r="0" t="11114"/>
          <a:stretch/>
        </p:blipFill>
        <p:spPr>
          <a:xfrm>
            <a:off x="6962185" y="2019464"/>
            <a:ext cx="807286" cy="62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322" name="Google Shape;3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>
            <p:ph idx="4294967295" type="ctrTitle"/>
          </p:nvPr>
        </p:nvSpPr>
        <p:spPr>
          <a:xfrm>
            <a:off x="673100" y="548900"/>
            <a:ext cx="75618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Go-To-Market Strategy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4" name="Google Shape;324;p35"/>
          <p:cNvSpPr txBox="1"/>
          <p:nvPr/>
        </p:nvSpPr>
        <p:spPr>
          <a:xfrm>
            <a:off x="673100" y="1646875"/>
            <a:ext cx="2526600" cy="11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Phase 1 (Months 0-3)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Close 3 FMCG fleet pilots in Kenya.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Prove unit level.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5" name="Google Shape;325;p35"/>
          <p:cNvSpPr txBox="1"/>
          <p:nvPr/>
        </p:nvSpPr>
        <p:spPr>
          <a:xfrm>
            <a:off x="673100" y="3710638"/>
            <a:ext cx="7279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Direct Sales Model: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Founder-led sales in Year 1. Sales hire only after validating conversion + pricing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6" name="Google Shape;326;p35"/>
          <p:cNvSpPr txBox="1"/>
          <p:nvPr/>
        </p:nvSpPr>
        <p:spPr>
          <a:xfrm>
            <a:off x="3645200" y="1627424"/>
            <a:ext cx="2526600" cy="13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Phase 2 (Months 3-6)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Convert 3 pilots to paying customers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Lock in reputable economics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27" name="Google Shape;327;p35"/>
          <p:cNvSpPr txBox="1"/>
          <p:nvPr/>
        </p:nvSpPr>
        <p:spPr>
          <a:xfrm>
            <a:off x="6617300" y="1614609"/>
            <a:ext cx="2526600" cy="17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Phase 3 (Months 6-12)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Reach 5+ paying customers (~$180k ARR run-rate).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Expand to Tanzania / Uganda.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304800" lvl="0" marL="4572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2466F"/>
              </a:buClr>
              <a:buSzPts val="1200"/>
              <a:buFont typeface="Inter"/>
              <a:buChar char="●"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Build case studies + referral engine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/>
          <p:nvPr/>
        </p:nvSpPr>
        <p:spPr>
          <a:xfrm>
            <a:off x="3765646" y="1703245"/>
            <a:ext cx="1137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rPr>
              <a:t>Surajit Das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3" name="Google Shape;333;p36"/>
          <p:cNvSpPr txBox="1"/>
          <p:nvPr/>
        </p:nvSpPr>
        <p:spPr>
          <a:xfrm>
            <a:off x="3995019" y="1920074"/>
            <a:ext cx="642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Founder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4" name="Google Shape;334;p36" title="image__13_-removebg-preview.png"/>
          <p:cNvPicPr preferRelativeResize="0"/>
          <p:nvPr/>
        </p:nvPicPr>
        <p:blipFill rotWithShape="1">
          <a:blip r:embed="rId3">
            <a:alphaModFix/>
          </a:blip>
          <a:srcRect b="31623" l="11582" r="20041" t="0"/>
          <a:stretch/>
        </p:blipFill>
        <p:spPr>
          <a:xfrm>
            <a:off x="466125" y="2117475"/>
            <a:ext cx="1344900" cy="134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5" name="Google Shape;335;p36" title="image__10_-removebg-preview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2350" y="39100"/>
            <a:ext cx="1624500" cy="1624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36" name="Google Shape;336;p36"/>
          <p:cNvSpPr txBox="1"/>
          <p:nvPr/>
        </p:nvSpPr>
        <p:spPr>
          <a:xfrm>
            <a:off x="569621" y="3462370"/>
            <a:ext cx="1137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rPr>
              <a:t>Brian Kiboi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722781" y="3702593"/>
            <a:ext cx="8316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QA Tester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338" name="Google Shape;338;p36" title="image__11_-removebg-preview.png"/>
          <p:cNvPicPr preferRelativeResize="0"/>
          <p:nvPr/>
        </p:nvPicPr>
        <p:blipFill rotWithShape="1">
          <a:blip r:embed="rId5">
            <a:alphaModFix/>
          </a:blip>
          <a:srcRect b="30378" l="15982" r="15627" t="1231"/>
          <a:stretch/>
        </p:blipFill>
        <p:spPr>
          <a:xfrm>
            <a:off x="2718287" y="2117475"/>
            <a:ext cx="1344900" cy="134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39" name="Google Shape;339;p36" title="photo-removebg-preview.png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0450" y="2117475"/>
            <a:ext cx="1344900" cy="1344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0" name="Google Shape;340;p36" title="profile-removebg-preview.png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950300" y="2117475"/>
            <a:ext cx="1344900" cy="13449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41" name="Google Shape;341;p36"/>
          <p:cNvSpPr txBox="1"/>
          <p:nvPr/>
        </p:nvSpPr>
        <p:spPr>
          <a:xfrm>
            <a:off x="2666537" y="3462375"/>
            <a:ext cx="1448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rPr>
              <a:t>Elvis Kangethe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2" name="Google Shape;342;p36"/>
          <p:cNvSpPr txBox="1"/>
          <p:nvPr/>
        </p:nvSpPr>
        <p:spPr>
          <a:xfrm>
            <a:off x="4918700" y="3462375"/>
            <a:ext cx="1448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rPr>
              <a:t>Nicky Chemos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3" name="Google Shape;343;p36"/>
          <p:cNvSpPr txBox="1"/>
          <p:nvPr/>
        </p:nvSpPr>
        <p:spPr>
          <a:xfrm>
            <a:off x="6869151" y="3462375"/>
            <a:ext cx="15072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Tahoma"/>
                <a:ea typeface="Tahoma"/>
                <a:cs typeface="Tahoma"/>
                <a:sym typeface="Tahoma"/>
              </a:rPr>
              <a:t>Mordecai Junior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4" name="Google Shape;344;p36"/>
          <p:cNvSpPr txBox="1"/>
          <p:nvPr/>
        </p:nvSpPr>
        <p:spPr>
          <a:xfrm>
            <a:off x="2718275" y="3702600"/>
            <a:ext cx="13449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Full Stack Developer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5" name="Google Shape;345;p36"/>
          <p:cNvSpPr txBox="1"/>
          <p:nvPr/>
        </p:nvSpPr>
        <p:spPr>
          <a:xfrm>
            <a:off x="4918688" y="3702600"/>
            <a:ext cx="1448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Backend Developer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6" name="Google Shape;346;p36"/>
          <p:cNvSpPr txBox="1"/>
          <p:nvPr/>
        </p:nvSpPr>
        <p:spPr>
          <a:xfrm>
            <a:off x="6898551" y="3702600"/>
            <a:ext cx="14484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Frontend Developer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/home/mordy/Documents/mordy/Siphyy/static/images/siphyy-light2.pngsiphyy-light2" id="347" name="Google Shape;347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352" name="Google Shape;3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7"/>
          <p:cNvSpPr txBox="1"/>
          <p:nvPr>
            <p:ph idx="4294967295" type="ctrTitle"/>
          </p:nvPr>
        </p:nvSpPr>
        <p:spPr>
          <a:xfrm>
            <a:off x="673100" y="548900"/>
            <a:ext cx="69489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Pricing and Business Model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673100" y="1329400"/>
            <a:ext cx="35859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Fleet Control OS - Hybrid Pricing Model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673100" y="1722600"/>
            <a:ext cx="8470800" cy="6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$1500 / month platform fee + $15/vehicle/month (all vehicles)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Annual contracts (billed quarterly). Optimized for 50-500 vehicle FMCG fleet operators (our ICP). Pilots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credited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toward Year 1.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6" name="Google Shape;356;p37"/>
          <p:cNvSpPr/>
          <p:nvPr/>
        </p:nvSpPr>
        <p:spPr>
          <a:xfrm>
            <a:off x="673100" y="2775850"/>
            <a:ext cx="2293200" cy="1224600"/>
          </a:xfrm>
          <a:prstGeom prst="roundRect">
            <a:avLst>
              <a:gd fmla="val 16667" name="adj"/>
            </a:avLst>
          </a:prstGeom>
          <a:solidFill>
            <a:srgbClr val="513B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7" name="Google Shape;357;p37"/>
          <p:cNvSpPr/>
          <p:nvPr/>
        </p:nvSpPr>
        <p:spPr>
          <a:xfrm>
            <a:off x="3425400" y="2775850"/>
            <a:ext cx="2293200" cy="1224600"/>
          </a:xfrm>
          <a:prstGeom prst="roundRect">
            <a:avLst>
              <a:gd fmla="val 16667" name="adj"/>
            </a:avLst>
          </a:prstGeom>
          <a:solidFill>
            <a:srgbClr val="4F46E5"/>
          </a:solidFill>
          <a:ln cap="flat" cmpd="sng" w="9525">
            <a:solidFill>
              <a:srgbClr val="4F46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8" name="Google Shape;358;p37"/>
          <p:cNvSpPr/>
          <p:nvPr/>
        </p:nvSpPr>
        <p:spPr>
          <a:xfrm>
            <a:off x="6177700" y="2775850"/>
            <a:ext cx="2293200" cy="1224600"/>
          </a:xfrm>
          <a:prstGeom prst="roundRect">
            <a:avLst>
              <a:gd fmla="val 16667" name="adj"/>
            </a:avLst>
          </a:prstGeom>
          <a:solidFill>
            <a:srgbClr val="4F46E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59" name="Google Shape;359;p37"/>
          <p:cNvSpPr txBox="1"/>
          <p:nvPr/>
        </p:nvSpPr>
        <p:spPr>
          <a:xfrm>
            <a:off x="876700" y="2882775"/>
            <a:ext cx="1866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50 vehicles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$2,250/mo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$27k/year ACV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0" name="Google Shape;360;p37"/>
          <p:cNvSpPr txBox="1"/>
          <p:nvPr/>
        </p:nvSpPr>
        <p:spPr>
          <a:xfrm>
            <a:off x="3639000" y="2882775"/>
            <a:ext cx="1866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10</a:t>
            </a: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0 vehicles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$3,000/mo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$36k/year ACV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61" name="Google Shape;361;p37"/>
          <p:cNvSpPr txBox="1"/>
          <p:nvPr/>
        </p:nvSpPr>
        <p:spPr>
          <a:xfrm>
            <a:off x="6391300" y="2882775"/>
            <a:ext cx="18660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100 vehicles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$3,000/mo</a:t>
            </a:r>
            <a:endParaRPr b="1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rPr>
              <a:t>$36k/year ACV</a:t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ctrTitle"/>
          </p:nvPr>
        </p:nvSpPr>
        <p:spPr>
          <a:xfrm>
            <a:off x="673100" y="878426"/>
            <a:ext cx="4261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What is Siphyy?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7" name="Google Shape;97;p20"/>
          <p:cNvSpPr txBox="1"/>
          <p:nvPr/>
        </p:nvSpPr>
        <p:spPr>
          <a:xfrm>
            <a:off x="673100" y="2020025"/>
            <a:ext cx="2921100" cy="9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Siphyy brings observability to what breaks and accountability to what's </a:t>
            </a: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spent,</a:t>
            </a:r>
            <a:r>
              <a:rPr lang="en" sz="14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turning fleet guesswork into governed profit.</a:t>
            </a:r>
            <a:endParaRPr sz="14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/home/mordy/Documents/mordy/Siphyy/static/images/siphyy-light2.pngsiphyy-light2" id="98" name="Google Shape;9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71224">
            <a:off x="3428223" y="1673829"/>
            <a:ext cx="5557428" cy="3148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8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2466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" y="4107179"/>
            <a:ext cx="1463040" cy="70104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8"/>
          <p:cNvSpPr txBox="1"/>
          <p:nvPr>
            <p:ph type="title"/>
          </p:nvPr>
        </p:nvSpPr>
        <p:spPr>
          <a:xfrm>
            <a:off x="1464944" y="1930400"/>
            <a:ext cx="621601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04800" lvl="0" marL="3175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mission </a:t>
            </a:r>
            <a:r>
              <a:rPr lang="en">
                <a:solidFill>
                  <a:srgbClr val="FFFFFF"/>
                </a:solidFill>
              </a:rPr>
              <a:t>is to increase the GDP of the internet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9"/>
          <p:cNvSpPr txBox="1"/>
          <p:nvPr>
            <p:ph type="title"/>
          </p:nvPr>
        </p:nvSpPr>
        <p:spPr>
          <a:xfrm>
            <a:off x="1538986" y="644093"/>
            <a:ext cx="606488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new payments stack</a:t>
            </a:r>
            <a:endParaRPr/>
          </a:p>
        </p:txBody>
      </p:sp>
      <p:grpSp>
        <p:nvGrpSpPr>
          <p:cNvPr id="374" name="Google Shape;374;p39"/>
          <p:cNvGrpSpPr/>
          <p:nvPr/>
        </p:nvGrpSpPr>
        <p:grpSpPr>
          <a:xfrm>
            <a:off x="1225296" y="1706749"/>
            <a:ext cx="6815328" cy="2540637"/>
            <a:chOff x="1225296" y="1706749"/>
            <a:chExt cx="6815328" cy="2540637"/>
          </a:xfrm>
        </p:grpSpPr>
        <p:pic>
          <p:nvPicPr>
            <p:cNvPr id="375" name="Google Shape;375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263370" y="1706749"/>
              <a:ext cx="6739179" cy="12529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" name="Google Shape;376;p39"/>
            <p:cNvSpPr/>
            <p:nvPr/>
          </p:nvSpPr>
          <p:spPr>
            <a:xfrm>
              <a:off x="1280160" y="1723643"/>
              <a:ext cx="6583680" cy="1097280"/>
            </a:xfrm>
            <a:custGeom>
              <a:rect b="b" l="l" r="r" t="t"/>
              <a:pathLst>
                <a:path extrusionOk="0" h="1097280" w="6583680">
                  <a:moveTo>
                    <a:pt x="6400799" y="0"/>
                  </a:moveTo>
                  <a:lnTo>
                    <a:pt x="182880" y="0"/>
                  </a:ln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79"/>
                  </a:lnTo>
                  <a:lnTo>
                    <a:pt x="0" y="914399"/>
                  </a:lnTo>
                  <a:lnTo>
                    <a:pt x="6535" y="963003"/>
                  </a:lnTo>
                  <a:lnTo>
                    <a:pt x="24976" y="1006686"/>
                  </a:lnTo>
                  <a:lnTo>
                    <a:pt x="53578" y="1043701"/>
                  </a:lnTo>
                  <a:lnTo>
                    <a:pt x="90593" y="1072303"/>
                  </a:lnTo>
                  <a:lnTo>
                    <a:pt x="134276" y="1090744"/>
                  </a:lnTo>
                  <a:lnTo>
                    <a:pt x="182880" y="1097279"/>
                  </a:lnTo>
                  <a:lnTo>
                    <a:pt x="6400799" y="1097279"/>
                  </a:lnTo>
                  <a:lnTo>
                    <a:pt x="6449403" y="1090744"/>
                  </a:lnTo>
                  <a:lnTo>
                    <a:pt x="6493086" y="1072303"/>
                  </a:lnTo>
                  <a:lnTo>
                    <a:pt x="6530101" y="1043701"/>
                  </a:lnTo>
                  <a:lnTo>
                    <a:pt x="6558703" y="1006686"/>
                  </a:lnTo>
                  <a:lnTo>
                    <a:pt x="6577144" y="963003"/>
                  </a:lnTo>
                  <a:lnTo>
                    <a:pt x="6583680" y="914399"/>
                  </a:lnTo>
                  <a:lnTo>
                    <a:pt x="6583680" y="182879"/>
                  </a:lnTo>
                  <a:lnTo>
                    <a:pt x="6577144" y="134276"/>
                  </a:lnTo>
                  <a:lnTo>
                    <a:pt x="6558703" y="90593"/>
                  </a:lnTo>
                  <a:lnTo>
                    <a:pt x="6530101" y="53578"/>
                  </a:lnTo>
                  <a:lnTo>
                    <a:pt x="6493086" y="24976"/>
                  </a:lnTo>
                  <a:lnTo>
                    <a:pt x="6449403" y="6535"/>
                  </a:lnTo>
                  <a:lnTo>
                    <a:pt x="64007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9"/>
            <p:cNvSpPr/>
            <p:nvPr/>
          </p:nvSpPr>
          <p:spPr>
            <a:xfrm>
              <a:off x="1402080" y="1815083"/>
              <a:ext cx="1492250" cy="914400"/>
            </a:xfrm>
            <a:custGeom>
              <a:rect b="b" l="l" r="r" t="t"/>
              <a:pathLst>
                <a:path extrusionOk="0" h="914400" w="1492250">
                  <a:moveTo>
                    <a:pt x="1339595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0" y="761999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1339595" y="914399"/>
                  </a:lnTo>
                  <a:lnTo>
                    <a:pt x="1387778" y="906633"/>
                  </a:lnTo>
                  <a:lnTo>
                    <a:pt x="1429615" y="885005"/>
                  </a:lnTo>
                  <a:lnTo>
                    <a:pt x="1462601" y="852019"/>
                  </a:lnTo>
                  <a:lnTo>
                    <a:pt x="1484229" y="810182"/>
                  </a:lnTo>
                  <a:lnTo>
                    <a:pt x="1491995" y="761999"/>
                  </a:lnTo>
                  <a:lnTo>
                    <a:pt x="1491995" y="152399"/>
                  </a:lnTo>
                  <a:lnTo>
                    <a:pt x="1484229" y="104217"/>
                  </a:lnTo>
                  <a:lnTo>
                    <a:pt x="1462601" y="62380"/>
                  </a:lnTo>
                  <a:lnTo>
                    <a:pt x="1429615" y="29394"/>
                  </a:lnTo>
                  <a:lnTo>
                    <a:pt x="1387778" y="7766"/>
                  </a:lnTo>
                  <a:lnTo>
                    <a:pt x="1339595" y="0"/>
                  </a:lnTo>
                  <a:close/>
                </a:path>
              </a:pathLst>
            </a:custGeom>
            <a:solidFill>
              <a:srgbClr val="6771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9"/>
            <p:cNvSpPr/>
            <p:nvPr/>
          </p:nvSpPr>
          <p:spPr>
            <a:xfrm>
              <a:off x="3017519" y="1815083"/>
              <a:ext cx="1492250" cy="914400"/>
            </a:xfrm>
            <a:custGeom>
              <a:rect b="b" l="l" r="r" t="t"/>
              <a:pathLst>
                <a:path extrusionOk="0" h="914400" w="1492250">
                  <a:moveTo>
                    <a:pt x="1339595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0" y="761999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1339595" y="914399"/>
                  </a:lnTo>
                  <a:lnTo>
                    <a:pt x="1387778" y="906633"/>
                  </a:lnTo>
                  <a:lnTo>
                    <a:pt x="1429615" y="885005"/>
                  </a:lnTo>
                  <a:lnTo>
                    <a:pt x="1462601" y="852019"/>
                  </a:lnTo>
                  <a:lnTo>
                    <a:pt x="1484229" y="810182"/>
                  </a:lnTo>
                  <a:lnTo>
                    <a:pt x="1491995" y="761999"/>
                  </a:lnTo>
                  <a:lnTo>
                    <a:pt x="1491995" y="152399"/>
                  </a:lnTo>
                  <a:lnTo>
                    <a:pt x="1484229" y="104217"/>
                  </a:lnTo>
                  <a:lnTo>
                    <a:pt x="1462601" y="62380"/>
                  </a:lnTo>
                  <a:lnTo>
                    <a:pt x="1429615" y="29394"/>
                  </a:lnTo>
                  <a:lnTo>
                    <a:pt x="1387778" y="7766"/>
                  </a:lnTo>
                  <a:lnTo>
                    <a:pt x="1339595" y="0"/>
                  </a:lnTo>
                  <a:close/>
                </a:path>
              </a:pathLst>
            </a:custGeom>
            <a:solidFill>
              <a:srgbClr val="42466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9"/>
            <p:cNvSpPr/>
            <p:nvPr/>
          </p:nvSpPr>
          <p:spPr>
            <a:xfrm>
              <a:off x="4634484" y="1815083"/>
              <a:ext cx="1492250" cy="914400"/>
            </a:xfrm>
            <a:custGeom>
              <a:rect b="b" l="l" r="r" t="t"/>
              <a:pathLst>
                <a:path extrusionOk="0" h="914400" w="1492250">
                  <a:moveTo>
                    <a:pt x="1339595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0" y="761999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1339595" y="914399"/>
                  </a:lnTo>
                  <a:lnTo>
                    <a:pt x="1387778" y="906633"/>
                  </a:lnTo>
                  <a:lnTo>
                    <a:pt x="1429615" y="885005"/>
                  </a:lnTo>
                  <a:lnTo>
                    <a:pt x="1462601" y="852019"/>
                  </a:lnTo>
                  <a:lnTo>
                    <a:pt x="1484229" y="810182"/>
                  </a:lnTo>
                  <a:lnTo>
                    <a:pt x="1491995" y="761999"/>
                  </a:lnTo>
                  <a:lnTo>
                    <a:pt x="1491995" y="152399"/>
                  </a:lnTo>
                  <a:lnTo>
                    <a:pt x="1484229" y="104217"/>
                  </a:lnTo>
                  <a:lnTo>
                    <a:pt x="1462601" y="62380"/>
                  </a:lnTo>
                  <a:lnTo>
                    <a:pt x="1429615" y="29394"/>
                  </a:lnTo>
                  <a:lnTo>
                    <a:pt x="1387778" y="7766"/>
                  </a:lnTo>
                  <a:lnTo>
                    <a:pt x="1339595" y="0"/>
                  </a:lnTo>
                  <a:close/>
                </a:path>
              </a:pathLst>
            </a:custGeom>
            <a:solidFill>
              <a:srgbClr val="6771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9"/>
            <p:cNvSpPr/>
            <p:nvPr/>
          </p:nvSpPr>
          <p:spPr>
            <a:xfrm>
              <a:off x="6249924" y="1815083"/>
              <a:ext cx="1492250" cy="914400"/>
            </a:xfrm>
            <a:custGeom>
              <a:rect b="b" l="l" r="r" t="t"/>
              <a:pathLst>
                <a:path extrusionOk="0" h="914400" w="1492250">
                  <a:moveTo>
                    <a:pt x="133959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399"/>
                  </a:lnTo>
                  <a:lnTo>
                    <a:pt x="0" y="761999"/>
                  </a:lnTo>
                  <a:lnTo>
                    <a:pt x="7766" y="810182"/>
                  </a:lnTo>
                  <a:lnTo>
                    <a:pt x="29394" y="852019"/>
                  </a:lnTo>
                  <a:lnTo>
                    <a:pt x="62380" y="885005"/>
                  </a:lnTo>
                  <a:lnTo>
                    <a:pt x="104217" y="906633"/>
                  </a:lnTo>
                  <a:lnTo>
                    <a:pt x="152400" y="914399"/>
                  </a:lnTo>
                  <a:lnTo>
                    <a:pt x="1339596" y="914399"/>
                  </a:lnTo>
                  <a:lnTo>
                    <a:pt x="1387778" y="906633"/>
                  </a:lnTo>
                  <a:lnTo>
                    <a:pt x="1429615" y="885005"/>
                  </a:lnTo>
                  <a:lnTo>
                    <a:pt x="1462601" y="852019"/>
                  </a:lnTo>
                  <a:lnTo>
                    <a:pt x="1484229" y="810182"/>
                  </a:lnTo>
                  <a:lnTo>
                    <a:pt x="1491996" y="761999"/>
                  </a:lnTo>
                  <a:lnTo>
                    <a:pt x="1491996" y="152399"/>
                  </a:lnTo>
                  <a:lnTo>
                    <a:pt x="1484229" y="104217"/>
                  </a:lnTo>
                  <a:lnTo>
                    <a:pt x="1462601" y="62380"/>
                  </a:lnTo>
                  <a:lnTo>
                    <a:pt x="1429615" y="29394"/>
                  </a:lnTo>
                  <a:lnTo>
                    <a:pt x="1387778" y="7766"/>
                  </a:lnTo>
                  <a:lnTo>
                    <a:pt x="1339596" y="0"/>
                  </a:lnTo>
                  <a:close/>
                </a:path>
              </a:pathLst>
            </a:custGeom>
            <a:solidFill>
              <a:srgbClr val="42466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1" name="Google Shape;381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25296" y="2918459"/>
              <a:ext cx="6815328" cy="1328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" name="Google Shape;382;p39"/>
            <p:cNvSpPr/>
            <p:nvPr/>
          </p:nvSpPr>
          <p:spPr>
            <a:xfrm>
              <a:off x="1280160" y="2973323"/>
              <a:ext cx="6583680" cy="1097280"/>
            </a:xfrm>
            <a:custGeom>
              <a:rect b="b" l="l" r="r" t="t"/>
              <a:pathLst>
                <a:path extrusionOk="0" h="1097279" w="6583680">
                  <a:moveTo>
                    <a:pt x="6400799" y="0"/>
                  </a:moveTo>
                  <a:lnTo>
                    <a:pt x="182880" y="0"/>
                  </a:lnTo>
                  <a:lnTo>
                    <a:pt x="134276" y="6535"/>
                  </a:lnTo>
                  <a:lnTo>
                    <a:pt x="90593" y="24976"/>
                  </a:lnTo>
                  <a:lnTo>
                    <a:pt x="53578" y="53578"/>
                  </a:lnTo>
                  <a:lnTo>
                    <a:pt x="24976" y="90593"/>
                  </a:lnTo>
                  <a:lnTo>
                    <a:pt x="6535" y="134276"/>
                  </a:lnTo>
                  <a:lnTo>
                    <a:pt x="0" y="182880"/>
                  </a:lnTo>
                  <a:lnTo>
                    <a:pt x="0" y="914387"/>
                  </a:lnTo>
                  <a:lnTo>
                    <a:pt x="6535" y="963009"/>
                  </a:lnTo>
                  <a:lnTo>
                    <a:pt x="24976" y="1006699"/>
                  </a:lnTo>
                  <a:lnTo>
                    <a:pt x="53578" y="1043714"/>
                  </a:lnTo>
                  <a:lnTo>
                    <a:pt x="90593" y="1072311"/>
                  </a:lnTo>
                  <a:lnTo>
                    <a:pt x="134276" y="1090747"/>
                  </a:lnTo>
                  <a:lnTo>
                    <a:pt x="182880" y="1097280"/>
                  </a:lnTo>
                  <a:lnTo>
                    <a:pt x="6400799" y="1097280"/>
                  </a:lnTo>
                  <a:lnTo>
                    <a:pt x="6449403" y="1090747"/>
                  </a:lnTo>
                  <a:lnTo>
                    <a:pt x="6493086" y="1072311"/>
                  </a:lnTo>
                  <a:lnTo>
                    <a:pt x="6530101" y="1043714"/>
                  </a:lnTo>
                  <a:lnTo>
                    <a:pt x="6558703" y="1006699"/>
                  </a:lnTo>
                  <a:lnTo>
                    <a:pt x="6577144" y="963009"/>
                  </a:lnTo>
                  <a:lnTo>
                    <a:pt x="6583680" y="914387"/>
                  </a:lnTo>
                  <a:lnTo>
                    <a:pt x="6583680" y="182880"/>
                  </a:lnTo>
                  <a:lnTo>
                    <a:pt x="6577144" y="134276"/>
                  </a:lnTo>
                  <a:lnTo>
                    <a:pt x="6558703" y="90593"/>
                  </a:lnTo>
                  <a:lnTo>
                    <a:pt x="6530101" y="53578"/>
                  </a:lnTo>
                  <a:lnTo>
                    <a:pt x="6493086" y="24976"/>
                  </a:lnTo>
                  <a:lnTo>
                    <a:pt x="6449403" y="6535"/>
                  </a:lnTo>
                  <a:lnTo>
                    <a:pt x="64007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9"/>
            <p:cNvSpPr/>
            <p:nvPr/>
          </p:nvSpPr>
          <p:spPr>
            <a:xfrm>
              <a:off x="1402080" y="3064763"/>
              <a:ext cx="3107690" cy="914400"/>
            </a:xfrm>
            <a:custGeom>
              <a:rect b="b" l="l" r="r" t="t"/>
              <a:pathLst>
                <a:path extrusionOk="0" h="914400" w="3107690">
                  <a:moveTo>
                    <a:pt x="2955035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68"/>
                  </a:lnTo>
                  <a:lnTo>
                    <a:pt x="29394" y="852003"/>
                  </a:lnTo>
                  <a:lnTo>
                    <a:pt x="62380" y="884994"/>
                  </a:lnTo>
                  <a:lnTo>
                    <a:pt x="104217" y="906630"/>
                  </a:lnTo>
                  <a:lnTo>
                    <a:pt x="152400" y="914400"/>
                  </a:lnTo>
                  <a:lnTo>
                    <a:pt x="2955035" y="914400"/>
                  </a:lnTo>
                  <a:lnTo>
                    <a:pt x="3003218" y="906630"/>
                  </a:lnTo>
                  <a:lnTo>
                    <a:pt x="3045055" y="884994"/>
                  </a:lnTo>
                  <a:lnTo>
                    <a:pt x="3078041" y="852003"/>
                  </a:lnTo>
                  <a:lnTo>
                    <a:pt x="3099669" y="810168"/>
                  </a:lnTo>
                  <a:lnTo>
                    <a:pt x="3107435" y="762000"/>
                  </a:lnTo>
                  <a:lnTo>
                    <a:pt x="3107435" y="152400"/>
                  </a:lnTo>
                  <a:lnTo>
                    <a:pt x="3099669" y="104217"/>
                  </a:lnTo>
                  <a:lnTo>
                    <a:pt x="3078041" y="62380"/>
                  </a:lnTo>
                  <a:lnTo>
                    <a:pt x="3045055" y="29394"/>
                  </a:lnTo>
                  <a:lnTo>
                    <a:pt x="3003218" y="7766"/>
                  </a:lnTo>
                  <a:lnTo>
                    <a:pt x="2955035" y="0"/>
                  </a:lnTo>
                  <a:close/>
                </a:path>
              </a:pathLst>
            </a:custGeom>
            <a:solidFill>
              <a:srgbClr val="86BA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9"/>
            <p:cNvSpPr/>
            <p:nvPr/>
          </p:nvSpPr>
          <p:spPr>
            <a:xfrm>
              <a:off x="4634484" y="3064763"/>
              <a:ext cx="3107690" cy="914400"/>
            </a:xfrm>
            <a:custGeom>
              <a:rect b="b" l="l" r="r" t="t"/>
              <a:pathLst>
                <a:path extrusionOk="0" h="914400" w="3107690">
                  <a:moveTo>
                    <a:pt x="2955036" y="0"/>
                  </a:moveTo>
                  <a:lnTo>
                    <a:pt x="152400" y="0"/>
                  </a:lnTo>
                  <a:lnTo>
                    <a:pt x="104217" y="7766"/>
                  </a:lnTo>
                  <a:lnTo>
                    <a:pt x="62380" y="29394"/>
                  </a:lnTo>
                  <a:lnTo>
                    <a:pt x="29394" y="62380"/>
                  </a:lnTo>
                  <a:lnTo>
                    <a:pt x="7766" y="104217"/>
                  </a:lnTo>
                  <a:lnTo>
                    <a:pt x="0" y="152400"/>
                  </a:lnTo>
                  <a:lnTo>
                    <a:pt x="0" y="762000"/>
                  </a:lnTo>
                  <a:lnTo>
                    <a:pt x="7766" y="810168"/>
                  </a:lnTo>
                  <a:lnTo>
                    <a:pt x="29394" y="852003"/>
                  </a:lnTo>
                  <a:lnTo>
                    <a:pt x="62380" y="884994"/>
                  </a:lnTo>
                  <a:lnTo>
                    <a:pt x="104217" y="906630"/>
                  </a:lnTo>
                  <a:lnTo>
                    <a:pt x="152400" y="914400"/>
                  </a:lnTo>
                  <a:lnTo>
                    <a:pt x="2955036" y="914400"/>
                  </a:lnTo>
                  <a:lnTo>
                    <a:pt x="3003218" y="906630"/>
                  </a:lnTo>
                  <a:lnTo>
                    <a:pt x="3045055" y="884994"/>
                  </a:lnTo>
                  <a:lnTo>
                    <a:pt x="3078041" y="852003"/>
                  </a:lnTo>
                  <a:lnTo>
                    <a:pt x="3099669" y="810168"/>
                  </a:lnTo>
                  <a:lnTo>
                    <a:pt x="3107436" y="762000"/>
                  </a:lnTo>
                  <a:lnTo>
                    <a:pt x="3107436" y="152400"/>
                  </a:lnTo>
                  <a:lnTo>
                    <a:pt x="3099669" y="104217"/>
                  </a:lnTo>
                  <a:lnTo>
                    <a:pt x="3078041" y="62380"/>
                  </a:lnTo>
                  <a:lnTo>
                    <a:pt x="3045055" y="29394"/>
                  </a:lnTo>
                  <a:lnTo>
                    <a:pt x="3003218" y="7766"/>
                  </a:lnTo>
                  <a:lnTo>
                    <a:pt x="2955036" y="0"/>
                  </a:lnTo>
                  <a:close/>
                </a:path>
              </a:pathLst>
            </a:custGeom>
            <a:solidFill>
              <a:srgbClr val="C4E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385" name="Google Shape;385;p3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927860" y="1915667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39"/>
          <p:cNvSpPr txBox="1"/>
          <p:nvPr/>
        </p:nvSpPr>
        <p:spPr>
          <a:xfrm>
            <a:off x="1880742" y="2415032"/>
            <a:ext cx="53403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Radar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7" name="Google Shape;387;p39"/>
          <p:cNvSpPr txBox="1"/>
          <p:nvPr/>
        </p:nvSpPr>
        <p:spPr>
          <a:xfrm>
            <a:off x="3488182" y="2415032"/>
            <a:ext cx="55118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Sigma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5115305" y="2415032"/>
            <a:ext cx="52895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Billing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89" name="Google Shape;389;p39"/>
          <p:cNvSpPr txBox="1"/>
          <p:nvPr/>
        </p:nvSpPr>
        <p:spPr>
          <a:xfrm>
            <a:off x="6768465" y="2415032"/>
            <a:ext cx="45656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Altas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90" name="Google Shape;390;p39"/>
          <p:cNvGrpSpPr/>
          <p:nvPr/>
        </p:nvGrpSpPr>
        <p:grpSpPr>
          <a:xfrm>
            <a:off x="2735579" y="1924811"/>
            <a:ext cx="4480560" cy="1682495"/>
            <a:chOff x="2735579" y="1924811"/>
            <a:chExt cx="4480560" cy="1682495"/>
          </a:xfrm>
        </p:grpSpPr>
        <p:pic>
          <p:nvPicPr>
            <p:cNvPr id="391" name="Google Shape;391;p3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60263" y="1924811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2" name="Google Shape;392;p39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777227" y="1924811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3" name="Google Shape;393;p39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544823" y="1924811"/>
              <a:ext cx="438912" cy="4389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4" name="Google Shape;394;p39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35579" y="3168395"/>
              <a:ext cx="438912" cy="4389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5" name="Google Shape;395;p39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969507" y="3168395"/>
              <a:ext cx="438912" cy="43891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39"/>
          <p:cNvSpPr txBox="1"/>
          <p:nvPr/>
        </p:nvSpPr>
        <p:spPr>
          <a:xfrm>
            <a:off x="2574798" y="3665347"/>
            <a:ext cx="76327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Paymgnt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5836665" y="3665347"/>
            <a:ext cx="70485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Conngct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398" name="Google Shape;398;p39"/>
          <p:cNvGrpSpPr/>
          <p:nvPr/>
        </p:nvGrpSpPr>
        <p:grpSpPr>
          <a:xfrm>
            <a:off x="1263370" y="4298010"/>
            <a:ext cx="6739179" cy="845744"/>
            <a:chOff x="1263370" y="4298010"/>
            <a:chExt cx="6739179" cy="845744"/>
          </a:xfrm>
        </p:grpSpPr>
        <p:pic>
          <p:nvPicPr>
            <p:cNvPr id="399" name="Google Shape;399;p39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63370" y="4298010"/>
              <a:ext cx="6739179" cy="8454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0" name="Google Shape;400;p39"/>
            <p:cNvSpPr/>
            <p:nvPr/>
          </p:nvSpPr>
          <p:spPr>
            <a:xfrm>
              <a:off x="1280160" y="4314444"/>
              <a:ext cx="6583680" cy="829310"/>
            </a:xfrm>
            <a:custGeom>
              <a:rect b="b" l="l" r="r" t="t"/>
              <a:pathLst>
                <a:path extrusionOk="0" h="829310" w="6583680">
                  <a:moveTo>
                    <a:pt x="6583680" y="182892"/>
                  </a:moveTo>
                  <a:lnTo>
                    <a:pt x="6577139" y="134277"/>
                  </a:lnTo>
                  <a:lnTo>
                    <a:pt x="6558699" y="90589"/>
                  </a:lnTo>
                  <a:lnTo>
                    <a:pt x="6530099" y="53568"/>
                  </a:lnTo>
                  <a:lnTo>
                    <a:pt x="6493078" y="24980"/>
                  </a:lnTo>
                  <a:lnTo>
                    <a:pt x="6449403" y="6540"/>
                  </a:lnTo>
                  <a:lnTo>
                    <a:pt x="6400800" y="0"/>
                  </a:lnTo>
                  <a:lnTo>
                    <a:pt x="182880" y="0"/>
                  </a:lnTo>
                  <a:lnTo>
                    <a:pt x="134264" y="6540"/>
                  </a:lnTo>
                  <a:lnTo>
                    <a:pt x="90589" y="24980"/>
                  </a:lnTo>
                  <a:lnTo>
                    <a:pt x="53568" y="53568"/>
                  </a:lnTo>
                  <a:lnTo>
                    <a:pt x="24968" y="90589"/>
                  </a:lnTo>
                  <a:lnTo>
                    <a:pt x="6527" y="134277"/>
                  </a:lnTo>
                  <a:lnTo>
                    <a:pt x="0" y="182892"/>
                  </a:lnTo>
                  <a:lnTo>
                    <a:pt x="0" y="829056"/>
                  </a:lnTo>
                  <a:lnTo>
                    <a:pt x="6583680" y="829056"/>
                  </a:lnTo>
                  <a:lnTo>
                    <a:pt x="6583680" y="1828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9"/>
            <p:cNvSpPr/>
            <p:nvPr/>
          </p:nvSpPr>
          <p:spPr>
            <a:xfrm>
              <a:off x="1402842" y="4406646"/>
              <a:ext cx="1492250" cy="365760"/>
            </a:xfrm>
            <a:custGeom>
              <a:rect b="b" l="l" r="r" t="t"/>
              <a:pathLst>
                <a:path extrusionOk="0" h="365760" w="1492250">
                  <a:moveTo>
                    <a:pt x="0" y="60959"/>
                  </a:move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60" y="0"/>
                  </a:lnTo>
                  <a:lnTo>
                    <a:pt x="1431036" y="0"/>
                  </a:lnTo>
                  <a:lnTo>
                    <a:pt x="1454759" y="4790"/>
                  </a:lnTo>
                  <a:lnTo>
                    <a:pt x="1474136" y="17854"/>
                  </a:lnTo>
                  <a:lnTo>
                    <a:pt x="1487203" y="37231"/>
                  </a:lnTo>
                  <a:lnTo>
                    <a:pt x="1491996" y="60959"/>
                  </a:lnTo>
                  <a:lnTo>
                    <a:pt x="1491996" y="304799"/>
                  </a:lnTo>
                  <a:lnTo>
                    <a:pt x="1487203" y="328528"/>
                  </a:lnTo>
                  <a:lnTo>
                    <a:pt x="1474136" y="347905"/>
                  </a:lnTo>
                  <a:lnTo>
                    <a:pt x="1454759" y="360969"/>
                  </a:lnTo>
                  <a:lnTo>
                    <a:pt x="1431036" y="365759"/>
                  </a:lnTo>
                  <a:lnTo>
                    <a:pt x="60960" y="365759"/>
                  </a:lnTo>
                  <a:lnTo>
                    <a:pt x="37236" y="360969"/>
                  </a:lnTo>
                  <a:lnTo>
                    <a:pt x="17859" y="347905"/>
                  </a:lnTo>
                  <a:lnTo>
                    <a:pt x="4792" y="328528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noFill/>
            <a:ln cap="flat" cmpd="sng" w="19800">
              <a:solidFill>
                <a:srgbClr val="6771E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9"/>
            <p:cNvSpPr/>
            <p:nvPr/>
          </p:nvSpPr>
          <p:spPr>
            <a:xfrm>
              <a:off x="3018281" y="4406646"/>
              <a:ext cx="548640" cy="365760"/>
            </a:xfrm>
            <a:custGeom>
              <a:rect b="b" l="l" r="r" t="t"/>
              <a:pathLst>
                <a:path extrusionOk="0" h="365760" w="548639">
                  <a:moveTo>
                    <a:pt x="487680" y="0"/>
                  </a:moveTo>
                  <a:lnTo>
                    <a:pt x="60960" y="0"/>
                  </a:lnTo>
                  <a:lnTo>
                    <a:pt x="37236" y="4790"/>
                  </a:lnTo>
                  <a:lnTo>
                    <a:pt x="17859" y="17854"/>
                  </a:lnTo>
                  <a:lnTo>
                    <a:pt x="4792" y="37231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2" y="328528"/>
                  </a:lnTo>
                  <a:lnTo>
                    <a:pt x="17859" y="347905"/>
                  </a:lnTo>
                  <a:lnTo>
                    <a:pt x="37236" y="360969"/>
                  </a:lnTo>
                  <a:lnTo>
                    <a:pt x="60960" y="365759"/>
                  </a:lnTo>
                  <a:lnTo>
                    <a:pt x="487680" y="365759"/>
                  </a:lnTo>
                  <a:lnTo>
                    <a:pt x="511403" y="360969"/>
                  </a:lnTo>
                  <a:lnTo>
                    <a:pt x="530780" y="347905"/>
                  </a:lnTo>
                  <a:lnTo>
                    <a:pt x="543847" y="328528"/>
                  </a:lnTo>
                  <a:lnTo>
                    <a:pt x="548640" y="304799"/>
                  </a:lnTo>
                  <a:lnTo>
                    <a:pt x="548640" y="60959"/>
                  </a:lnTo>
                  <a:lnTo>
                    <a:pt x="543847" y="37231"/>
                  </a:lnTo>
                  <a:lnTo>
                    <a:pt x="530780" y="17854"/>
                  </a:lnTo>
                  <a:lnTo>
                    <a:pt x="511403" y="4790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9"/>
            <p:cNvSpPr/>
            <p:nvPr/>
          </p:nvSpPr>
          <p:spPr>
            <a:xfrm>
              <a:off x="3018281" y="4406646"/>
              <a:ext cx="548640" cy="365760"/>
            </a:xfrm>
            <a:custGeom>
              <a:rect b="b" l="l" r="r" t="t"/>
              <a:pathLst>
                <a:path extrusionOk="0" h="365760" w="548639">
                  <a:moveTo>
                    <a:pt x="0" y="60959"/>
                  </a:move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60" y="0"/>
                  </a:lnTo>
                  <a:lnTo>
                    <a:pt x="487680" y="0"/>
                  </a:lnTo>
                  <a:lnTo>
                    <a:pt x="511403" y="4790"/>
                  </a:lnTo>
                  <a:lnTo>
                    <a:pt x="530780" y="17854"/>
                  </a:lnTo>
                  <a:lnTo>
                    <a:pt x="543847" y="37231"/>
                  </a:lnTo>
                  <a:lnTo>
                    <a:pt x="548640" y="60959"/>
                  </a:lnTo>
                  <a:lnTo>
                    <a:pt x="548640" y="304799"/>
                  </a:lnTo>
                  <a:lnTo>
                    <a:pt x="543847" y="328528"/>
                  </a:lnTo>
                  <a:lnTo>
                    <a:pt x="530780" y="347905"/>
                  </a:lnTo>
                  <a:lnTo>
                    <a:pt x="511403" y="360969"/>
                  </a:lnTo>
                  <a:lnTo>
                    <a:pt x="487680" y="365759"/>
                  </a:lnTo>
                  <a:lnTo>
                    <a:pt x="60960" y="365759"/>
                  </a:lnTo>
                  <a:lnTo>
                    <a:pt x="37236" y="360969"/>
                  </a:lnTo>
                  <a:lnTo>
                    <a:pt x="17859" y="347905"/>
                  </a:lnTo>
                  <a:lnTo>
                    <a:pt x="4792" y="328528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noFill/>
            <a:ln cap="flat" cmpd="sng" w="19800">
              <a:solidFill>
                <a:srgbClr val="6771E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9"/>
            <p:cNvSpPr/>
            <p:nvPr/>
          </p:nvSpPr>
          <p:spPr>
            <a:xfrm>
              <a:off x="3691890" y="4406646"/>
              <a:ext cx="1492250" cy="365760"/>
            </a:xfrm>
            <a:custGeom>
              <a:rect b="b" l="l" r="r" t="t"/>
              <a:pathLst>
                <a:path extrusionOk="0" h="365760" w="1492250">
                  <a:moveTo>
                    <a:pt x="1431036" y="0"/>
                  </a:moveTo>
                  <a:lnTo>
                    <a:pt x="60960" y="0"/>
                  </a:lnTo>
                  <a:lnTo>
                    <a:pt x="37236" y="4790"/>
                  </a:lnTo>
                  <a:lnTo>
                    <a:pt x="17859" y="17854"/>
                  </a:lnTo>
                  <a:lnTo>
                    <a:pt x="4792" y="37231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2" y="328528"/>
                  </a:lnTo>
                  <a:lnTo>
                    <a:pt x="17859" y="347905"/>
                  </a:lnTo>
                  <a:lnTo>
                    <a:pt x="37236" y="360969"/>
                  </a:lnTo>
                  <a:lnTo>
                    <a:pt x="60960" y="365759"/>
                  </a:lnTo>
                  <a:lnTo>
                    <a:pt x="1431036" y="365759"/>
                  </a:lnTo>
                  <a:lnTo>
                    <a:pt x="1454759" y="360969"/>
                  </a:lnTo>
                  <a:lnTo>
                    <a:pt x="1474136" y="347905"/>
                  </a:lnTo>
                  <a:lnTo>
                    <a:pt x="1487203" y="328528"/>
                  </a:lnTo>
                  <a:lnTo>
                    <a:pt x="1491996" y="304799"/>
                  </a:lnTo>
                  <a:lnTo>
                    <a:pt x="1491996" y="60959"/>
                  </a:lnTo>
                  <a:lnTo>
                    <a:pt x="1487203" y="37231"/>
                  </a:lnTo>
                  <a:lnTo>
                    <a:pt x="1474136" y="17854"/>
                  </a:lnTo>
                  <a:lnTo>
                    <a:pt x="1454759" y="4790"/>
                  </a:lnTo>
                  <a:lnTo>
                    <a:pt x="14310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9"/>
            <p:cNvSpPr/>
            <p:nvPr/>
          </p:nvSpPr>
          <p:spPr>
            <a:xfrm>
              <a:off x="3691890" y="4406646"/>
              <a:ext cx="1492250" cy="365760"/>
            </a:xfrm>
            <a:custGeom>
              <a:rect b="b" l="l" r="r" t="t"/>
              <a:pathLst>
                <a:path extrusionOk="0" h="365760" w="1492250">
                  <a:moveTo>
                    <a:pt x="0" y="60959"/>
                  </a:move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60" y="0"/>
                  </a:lnTo>
                  <a:lnTo>
                    <a:pt x="1431036" y="0"/>
                  </a:lnTo>
                  <a:lnTo>
                    <a:pt x="1454759" y="4790"/>
                  </a:lnTo>
                  <a:lnTo>
                    <a:pt x="1474136" y="17854"/>
                  </a:lnTo>
                  <a:lnTo>
                    <a:pt x="1487203" y="37231"/>
                  </a:lnTo>
                  <a:lnTo>
                    <a:pt x="1491996" y="60959"/>
                  </a:lnTo>
                  <a:lnTo>
                    <a:pt x="1491996" y="304799"/>
                  </a:lnTo>
                  <a:lnTo>
                    <a:pt x="1487203" y="328528"/>
                  </a:lnTo>
                  <a:lnTo>
                    <a:pt x="1474136" y="347905"/>
                  </a:lnTo>
                  <a:lnTo>
                    <a:pt x="1454759" y="360969"/>
                  </a:lnTo>
                  <a:lnTo>
                    <a:pt x="1431036" y="365759"/>
                  </a:lnTo>
                  <a:lnTo>
                    <a:pt x="60960" y="365759"/>
                  </a:lnTo>
                  <a:lnTo>
                    <a:pt x="37236" y="360969"/>
                  </a:lnTo>
                  <a:lnTo>
                    <a:pt x="17859" y="347905"/>
                  </a:lnTo>
                  <a:lnTo>
                    <a:pt x="4792" y="328528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noFill/>
            <a:ln cap="flat" cmpd="sng" w="19800">
              <a:solidFill>
                <a:srgbClr val="6771E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9"/>
            <p:cNvSpPr/>
            <p:nvPr/>
          </p:nvSpPr>
          <p:spPr>
            <a:xfrm>
              <a:off x="5307329" y="4406646"/>
              <a:ext cx="548640" cy="365760"/>
            </a:xfrm>
            <a:custGeom>
              <a:rect b="b" l="l" r="r" t="t"/>
              <a:pathLst>
                <a:path extrusionOk="0" h="365760" w="548639">
                  <a:moveTo>
                    <a:pt x="487680" y="0"/>
                  </a:moveTo>
                  <a:lnTo>
                    <a:pt x="60960" y="0"/>
                  </a:lnTo>
                  <a:lnTo>
                    <a:pt x="37236" y="4790"/>
                  </a:lnTo>
                  <a:lnTo>
                    <a:pt x="17859" y="17854"/>
                  </a:lnTo>
                  <a:lnTo>
                    <a:pt x="4792" y="37231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2" y="328528"/>
                  </a:lnTo>
                  <a:lnTo>
                    <a:pt x="17859" y="347905"/>
                  </a:lnTo>
                  <a:lnTo>
                    <a:pt x="37236" y="360969"/>
                  </a:lnTo>
                  <a:lnTo>
                    <a:pt x="60960" y="365759"/>
                  </a:lnTo>
                  <a:lnTo>
                    <a:pt x="487680" y="365759"/>
                  </a:lnTo>
                  <a:lnTo>
                    <a:pt x="511403" y="360969"/>
                  </a:lnTo>
                  <a:lnTo>
                    <a:pt x="530780" y="347905"/>
                  </a:lnTo>
                  <a:lnTo>
                    <a:pt x="543847" y="328528"/>
                  </a:lnTo>
                  <a:lnTo>
                    <a:pt x="548640" y="304799"/>
                  </a:lnTo>
                  <a:lnTo>
                    <a:pt x="548640" y="60959"/>
                  </a:lnTo>
                  <a:lnTo>
                    <a:pt x="543847" y="37231"/>
                  </a:lnTo>
                  <a:lnTo>
                    <a:pt x="530780" y="17854"/>
                  </a:lnTo>
                  <a:lnTo>
                    <a:pt x="511403" y="4790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9"/>
            <p:cNvSpPr/>
            <p:nvPr/>
          </p:nvSpPr>
          <p:spPr>
            <a:xfrm>
              <a:off x="5307329" y="4406646"/>
              <a:ext cx="548640" cy="365760"/>
            </a:xfrm>
            <a:custGeom>
              <a:rect b="b" l="l" r="r" t="t"/>
              <a:pathLst>
                <a:path extrusionOk="0" h="365760" w="548639">
                  <a:moveTo>
                    <a:pt x="0" y="60959"/>
                  </a:move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60" y="0"/>
                  </a:lnTo>
                  <a:lnTo>
                    <a:pt x="487680" y="0"/>
                  </a:lnTo>
                  <a:lnTo>
                    <a:pt x="511403" y="4790"/>
                  </a:lnTo>
                  <a:lnTo>
                    <a:pt x="530780" y="17854"/>
                  </a:lnTo>
                  <a:lnTo>
                    <a:pt x="543847" y="37231"/>
                  </a:lnTo>
                  <a:lnTo>
                    <a:pt x="548640" y="60959"/>
                  </a:lnTo>
                  <a:lnTo>
                    <a:pt x="548640" y="304799"/>
                  </a:lnTo>
                  <a:lnTo>
                    <a:pt x="543847" y="328528"/>
                  </a:lnTo>
                  <a:lnTo>
                    <a:pt x="530780" y="347905"/>
                  </a:lnTo>
                  <a:lnTo>
                    <a:pt x="511403" y="360969"/>
                  </a:lnTo>
                  <a:lnTo>
                    <a:pt x="487680" y="365759"/>
                  </a:lnTo>
                  <a:lnTo>
                    <a:pt x="60960" y="365759"/>
                  </a:lnTo>
                  <a:lnTo>
                    <a:pt x="37236" y="360969"/>
                  </a:lnTo>
                  <a:lnTo>
                    <a:pt x="17859" y="347905"/>
                  </a:lnTo>
                  <a:lnTo>
                    <a:pt x="4792" y="328528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noFill/>
            <a:ln cap="flat" cmpd="sng" w="19800">
              <a:solidFill>
                <a:srgbClr val="6771E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9"/>
            <p:cNvSpPr/>
            <p:nvPr/>
          </p:nvSpPr>
          <p:spPr>
            <a:xfrm>
              <a:off x="5980937" y="4406646"/>
              <a:ext cx="548640" cy="365760"/>
            </a:xfrm>
            <a:custGeom>
              <a:rect b="b" l="l" r="r" t="t"/>
              <a:pathLst>
                <a:path extrusionOk="0" h="365760" w="548640">
                  <a:moveTo>
                    <a:pt x="487679" y="0"/>
                  </a:moveTo>
                  <a:lnTo>
                    <a:pt x="60960" y="0"/>
                  </a:lnTo>
                  <a:lnTo>
                    <a:pt x="37236" y="4790"/>
                  </a:lnTo>
                  <a:lnTo>
                    <a:pt x="17859" y="17854"/>
                  </a:lnTo>
                  <a:lnTo>
                    <a:pt x="4792" y="37231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2" y="328528"/>
                  </a:lnTo>
                  <a:lnTo>
                    <a:pt x="17859" y="347905"/>
                  </a:lnTo>
                  <a:lnTo>
                    <a:pt x="37236" y="360969"/>
                  </a:lnTo>
                  <a:lnTo>
                    <a:pt x="60960" y="365759"/>
                  </a:lnTo>
                  <a:lnTo>
                    <a:pt x="487679" y="365759"/>
                  </a:lnTo>
                  <a:lnTo>
                    <a:pt x="511403" y="360969"/>
                  </a:lnTo>
                  <a:lnTo>
                    <a:pt x="530780" y="347905"/>
                  </a:lnTo>
                  <a:lnTo>
                    <a:pt x="543847" y="328528"/>
                  </a:lnTo>
                  <a:lnTo>
                    <a:pt x="548639" y="304799"/>
                  </a:lnTo>
                  <a:lnTo>
                    <a:pt x="548639" y="60959"/>
                  </a:lnTo>
                  <a:lnTo>
                    <a:pt x="543847" y="37231"/>
                  </a:lnTo>
                  <a:lnTo>
                    <a:pt x="530780" y="17854"/>
                  </a:lnTo>
                  <a:lnTo>
                    <a:pt x="511403" y="4790"/>
                  </a:lnTo>
                  <a:lnTo>
                    <a:pt x="48767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9"/>
            <p:cNvSpPr/>
            <p:nvPr/>
          </p:nvSpPr>
          <p:spPr>
            <a:xfrm>
              <a:off x="5980937" y="4406646"/>
              <a:ext cx="548640" cy="365760"/>
            </a:xfrm>
            <a:custGeom>
              <a:rect b="b" l="l" r="r" t="t"/>
              <a:pathLst>
                <a:path extrusionOk="0" h="365760" w="548640">
                  <a:moveTo>
                    <a:pt x="0" y="60959"/>
                  </a:move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60" y="0"/>
                  </a:lnTo>
                  <a:lnTo>
                    <a:pt x="487679" y="0"/>
                  </a:lnTo>
                  <a:lnTo>
                    <a:pt x="511403" y="4790"/>
                  </a:lnTo>
                  <a:lnTo>
                    <a:pt x="530780" y="17854"/>
                  </a:lnTo>
                  <a:lnTo>
                    <a:pt x="543847" y="37231"/>
                  </a:lnTo>
                  <a:lnTo>
                    <a:pt x="548639" y="60959"/>
                  </a:lnTo>
                  <a:lnTo>
                    <a:pt x="548639" y="304799"/>
                  </a:lnTo>
                  <a:lnTo>
                    <a:pt x="543847" y="328528"/>
                  </a:lnTo>
                  <a:lnTo>
                    <a:pt x="530780" y="347905"/>
                  </a:lnTo>
                  <a:lnTo>
                    <a:pt x="511403" y="360969"/>
                  </a:lnTo>
                  <a:lnTo>
                    <a:pt x="487679" y="365759"/>
                  </a:lnTo>
                  <a:lnTo>
                    <a:pt x="60960" y="365759"/>
                  </a:lnTo>
                  <a:lnTo>
                    <a:pt x="37236" y="360969"/>
                  </a:lnTo>
                  <a:lnTo>
                    <a:pt x="17859" y="347905"/>
                  </a:lnTo>
                  <a:lnTo>
                    <a:pt x="4792" y="328528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noFill/>
            <a:ln cap="flat" cmpd="sng" w="19800">
              <a:solidFill>
                <a:srgbClr val="6771E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9"/>
            <p:cNvSpPr/>
            <p:nvPr/>
          </p:nvSpPr>
          <p:spPr>
            <a:xfrm>
              <a:off x="6653022" y="4406646"/>
              <a:ext cx="1089660" cy="365760"/>
            </a:xfrm>
            <a:custGeom>
              <a:rect b="b" l="l" r="r" t="t"/>
              <a:pathLst>
                <a:path extrusionOk="0" h="365760" w="1089659">
                  <a:moveTo>
                    <a:pt x="1028700" y="0"/>
                  </a:moveTo>
                  <a:lnTo>
                    <a:pt x="60959" y="0"/>
                  </a:lnTo>
                  <a:lnTo>
                    <a:pt x="37236" y="4790"/>
                  </a:lnTo>
                  <a:lnTo>
                    <a:pt x="17859" y="17854"/>
                  </a:lnTo>
                  <a:lnTo>
                    <a:pt x="4792" y="37231"/>
                  </a:lnTo>
                  <a:lnTo>
                    <a:pt x="0" y="60959"/>
                  </a:lnTo>
                  <a:lnTo>
                    <a:pt x="0" y="304799"/>
                  </a:lnTo>
                  <a:lnTo>
                    <a:pt x="4792" y="328528"/>
                  </a:lnTo>
                  <a:lnTo>
                    <a:pt x="17859" y="347905"/>
                  </a:lnTo>
                  <a:lnTo>
                    <a:pt x="37236" y="360969"/>
                  </a:lnTo>
                  <a:lnTo>
                    <a:pt x="60959" y="365759"/>
                  </a:lnTo>
                  <a:lnTo>
                    <a:pt x="1028700" y="365759"/>
                  </a:lnTo>
                  <a:lnTo>
                    <a:pt x="1052423" y="360969"/>
                  </a:lnTo>
                  <a:lnTo>
                    <a:pt x="1071800" y="347905"/>
                  </a:lnTo>
                  <a:lnTo>
                    <a:pt x="1084867" y="328528"/>
                  </a:lnTo>
                  <a:lnTo>
                    <a:pt x="1089659" y="304799"/>
                  </a:lnTo>
                  <a:lnTo>
                    <a:pt x="1089659" y="60959"/>
                  </a:lnTo>
                  <a:lnTo>
                    <a:pt x="1084867" y="37231"/>
                  </a:lnTo>
                  <a:lnTo>
                    <a:pt x="1071800" y="17854"/>
                  </a:lnTo>
                  <a:lnTo>
                    <a:pt x="1052423" y="4790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9"/>
            <p:cNvSpPr/>
            <p:nvPr/>
          </p:nvSpPr>
          <p:spPr>
            <a:xfrm>
              <a:off x="6653022" y="4406646"/>
              <a:ext cx="1089660" cy="365760"/>
            </a:xfrm>
            <a:custGeom>
              <a:rect b="b" l="l" r="r" t="t"/>
              <a:pathLst>
                <a:path extrusionOk="0" h="365760" w="1089659">
                  <a:moveTo>
                    <a:pt x="0" y="60959"/>
                  </a:move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59" y="0"/>
                  </a:lnTo>
                  <a:lnTo>
                    <a:pt x="1028700" y="0"/>
                  </a:lnTo>
                  <a:lnTo>
                    <a:pt x="1052423" y="4790"/>
                  </a:lnTo>
                  <a:lnTo>
                    <a:pt x="1071800" y="17854"/>
                  </a:lnTo>
                  <a:lnTo>
                    <a:pt x="1084867" y="37231"/>
                  </a:lnTo>
                  <a:lnTo>
                    <a:pt x="1089659" y="60959"/>
                  </a:lnTo>
                  <a:lnTo>
                    <a:pt x="1089659" y="304799"/>
                  </a:lnTo>
                  <a:lnTo>
                    <a:pt x="1084867" y="328528"/>
                  </a:lnTo>
                  <a:lnTo>
                    <a:pt x="1071800" y="347905"/>
                  </a:lnTo>
                  <a:lnTo>
                    <a:pt x="1052423" y="360969"/>
                  </a:lnTo>
                  <a:lnTo>
                    <a:pt x="1028700" y="365759"/>
                  </a:lnTo>
                  <a:lnTo>
                    <a:pt x="60959" y="365759"/>
                  </a:lnTo>
                  <a:lnTo>
                    <a:pt x="37236" y="360969"/>
                  </a:lnTo>
                  <a:lnTo>
                    <a:pt x="17859" y="347905"/>
                  </a:lnTo>
                  <a:lnTo>
                    <a:pt x="4792" y="328528"/>
                  </a:lnTo>
                  <a:lnTo>
                    <a:pt x="0" y="304799"/>
                  </a:lnTo>
                  <a:lnTo>
                    <a:pt x="0" y="60959"/>
                  </a:lnTo>
                  <a:close/>
                </a:path>
              </a:pathLst>
            </a:custGeom>
            <a:noFill/>
            <a:ln cap="flat" cmpd="sng" w="19800">
              <a:solidFill>
                <a:srgbClr val="6771E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9"/>
            <p:cNvSpPr/>
            <p:nvPr/>
          </p:nvSpPr>
          <p:spPr>
            <a:xfrm>
              <a:off x="1402842" y="4912614"/>
              <a:ext cx="548640" cy="231140"/>
            </a:xfrm>
            <a:custGeom>
              <a:rect b="b" l="l" r="r" t="t"/>
              <a:pathLst>
                <a:path extrusionOk="0" h="231139" w="548639">
                  <a:moveTo>
                    <a:pt x="487680" y="0"/>
                  </a:moveTo>
                  <a:lnTo>
                    <a:pt x="60960" y="0"/>
                  </a:lnTo>
                  <a:lnTo>
                    <a:pt x="37236" y="4790"/>
                  </a:lnTo>
                  <a:lnTo>
                    <a:pt x="17859" y="17854"/>
                  </a:lnTo>
                  <a:lnTo>
                    <a:pt x="4792" y="37231"/>
                  </a:lnTo>
                  <a:lnTo>
                    <a:pt x="0" y="60960"/>
                  </a:lnTo>
                  <a:lnTo>
                    <a:pt x="0" y="230886"/>
                  </a:lnTo>
                  <a:lnTo>
                    <a:pt x="548640" y="230886"/>
                  </a:lnTo>
                  <a:lnTo>
                    <a:pt x="548640" y="60960"/>
                  </a:lnTo>
                  <a:lnTo>
                    <a:pt x="543847" y="37231"/>
                  </a:lnTo>
                  <a:lnTo>
                    <a:pt x="530780" y="17854"/>
                  </a:lnTo>
                  <a:lnTo>
                    <a:pt x="511403" y="4790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9"/>
            <p:cNvSpPr/>
            <p:nvPr/>
          </p:nvSpPr>
          <p:spPr>
            <a:xfrm>
              <a:off x="1402842" y="4912614"/>
              <a:ext cx="548640" cy="231140"/>
            </a:xfrm>
            <a:custGeom>
              <a:rect b="b" l="l" r="r" t="t"/>
              <a:pathLst>
                <a:path extrusionOk="0" h="231139" w="548639">
                  <a:moveTo>
                    <a:pt x="0" y="230886"/>
                  </a:moveTo>
                  <a:lnTo>
                    <a:pt x="0" y="60960"/>
                  </a:ln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60" y="0"/>
                  </a:lnTo>
                  <a:lnTo>
                    <a:pt x="487680" y="0"/>
                  </a:lnTo>
                  <a:lnTo>
                    <a:pt x="511403" y="4790"/>
                  </a:lnTo>
                  <a:lnTo>
                    <a:pt x="530780" y="17854"/>
                  </a:lnTo>
                  <a:lnTo>
                    <a:pt x="543847" y="37231"/>
                  </a:lnTo>
                  <a:lnTo>
                    <a:pt x="548640" y="60960"/>
                  </a:lnTo>
                  <a:lnTo>
                    <a:pt x="548640" y="230886"/>
                  </a:lnTo>
                </a:path>
              </a:pathLst>
            </a:custGeom>
            <a:noFill/>
            <a:ln cap="flat" cmpd="sng" w="19800">
              <a:solidFill>
                <a:srgbClr val="6771E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9"/>
            <p:cNvSpPr/>
            <p:nvPr/>
          </p:nvSpPr>
          <p:spPr>
            <a:xfrm>
              <a:off x="2074926" y="4912614"/>
              <a:ext cx="1492250" cy="231140"/>
            </a:xfrm>
            <a:custGeom>
              <a:rect b="b" l="l" r="r" t="t"/>
              <a:pathLst>
                <a:path extrusionOk="0" h="231139" w="1492250">
                  <a:moveTo>
                    <a:pt x="1431036" y="0"/>
                  </a:moveTo>
                  <a:lnTo>
                    <a:pt x="60960" y="0"/>
                  </a:lnTo>
                  <a:lnTo>
                    <a:pt x="37236" y="4790"/>
                  </a:lnTo>
                  <a:lnTo>
                    <a:pt x="17859" y="17854"/>
                  </a:lnTo>
                  <a:lnTo>
                    <a:pt x="4792" y="37231"/>
                  </a:lnTo>
                  <a:lnTo>
                    <a:pt x="0" y="60960"/>
                  </a:lnTo>
                  <a:lnTo>
                    <a:pt x="0" y="230886"/>
                  </a:lnTo>
                  <a:lnTo>
                    <a:pt x="1491996" y="230886"/>
                  </a:lnTo>
                  <a:lnTo>
                    <a:pt x="1491996" y="60960"/>
                  </a:lnTo>
                  <a:lnTo>
                    <a:pt x="1487203" y="37231"/>
                  </a:lnTo>
                  <a:lnTo>
                    <a:pt x="1474136" y="17854"/>
                  </a:lnTo>
                  <a:lnTo>
                    <a:pt x="1454759" y="4790"/>
                  </a:lnTo>
                  <a:lnTo>
                    <a:pt x="14310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9"/>
            <p:cNvSpPr/>
            <p:nvPr/>
          </p:nvSpPr>
          <p:spPr>
            <a:xfrm>
              <a:off x="2074926" y="4912614"/>
              <a:ext cx="1492250" cy="231140"/>
            </a:xfrm>
            <a:custGeom>
              <a:rect b="b" l="l" r="r" t="t"/>
              <a:pathLst>
                <a:path extrusionOk="0" h="231139" w="1492250">
                  <a:moveTo>
                    <a:pt x="0" y="230886"/>
                  </a:moveTo>
                  <a:lnTo>
                    <a:pt x="0" y="60960"/>
                  </a:ln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60" y="0"/>
                  </a:lnTo>
                  <a:lnTo>
                    <a:pt x="1431036" y="0"/>
                  </a:lnTo>
                  <a:lnTo>
                    <a:pt x="1454759" y="4790"/>
                  </a:lnTo>
                  <a:lnTo>
                    <a:pt x="1474136" y="17854"/>
                  </a:lnTo>
                  <a:lnTo>
                    <a:pt x="1487203" y="37231"/>
                  </a:lnTo>
                  <a:lnTo>
                    <a:pt x="1491996" y="60960"/>
                  </a:lnTo>
                  <a:lnTo>
                    <a:pt x="1491996" y="230886"/>
                  </a:lnTo>
                </a:path>
              </a:pathLst>
            </a:custGeom>
            <a:noFill/>
            <a:ln cap="flat" cmpd="sng" w="19800">
              <a:solidFill>
                <a:srgbClr val="6771E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9"/>
            <p:cNvSpPr/>
            <p:nvPr/>
          </p:nvSpPr>
          <p:spPr>
            <a:xfrm>
              <a:off x="3691890" y="4912614"/>
              <a:ext cx="548640" cy="231140"/>
            </a:xfrm>
            <a:custGeom>
              <a:rect b="b" l="l" r="r" t="t"/>
              <a:pathLst>
                <a:path extrusionOk="0" h="231139" w="548639">
                  <a:moveTo>
                    <a:pt x="487680" y="0"/>
                  </a:moveTo>
                  <a:lnTo>
                    <a:pt x="60960" y="0"/>
                  </a:lnTo>
                  <a:lnTo>
                    <a:pt x="37236" y="4790"/>
                  </a:lnTo>
                  <a:lnTo>
                    <a:pt x="17859" y="17854"/>
                  </a:lnTo>
                  <a:lnTo>
                    <a:pt x="4792" y="37231"/>
                  </a:lnTo>
                  <a:lnTo>
                    <a:pt x="0" y="60960"/>
                  </a:lnTo>
                  <a:lnTo>
                    <a:pt x="0" y="230886"/>
                  </a:lnTo>
                  <a:lnTo>
                    <a:pt x="548639" y="230886"/>
                  </a:lnTo>
                  <a:lnTo>
                    <a:pt x="548639" y="60960"/>
                  </a:lnTo>
                  <a:lnTo>
                    <a:pt x="543847" y="37231"/>
                  </a:lnTo>
                  <a:lnTo>
                    <a:pt x="530780" y="17854"/>
                  </a:lnTo>
                  <a:lnTo>
                    <a:pt x="511403" y="4790"/>
                  </a:lnTo>
                  <a:lnTo>
                    <a:pt x="4876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9"/>
            <p:cNvSpPr/>
            <p:nvPr/>
          </p:nvSpPr>
          <p:spPr>
            <a:xfrm>
              <a:off x="3691890" y="4912614"/>
              <a:ext cx="548640" cy="231140"/>
            </a:xfrm>
            <a:custGeom>
              <a:rect b="b" l="l" r="r" t="t"/>
              <a:pathLst>
                <a:path extrusionOk="0" h="231139" w="548639">
                  <a:moveTo>
                    <a:pt x="0" y="230886"/>
                  </a:moveTo>
                  <a:lnTo>
                    <a:pt x="0" y="60960"/>
                  </a:ln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60" y="0"/>
                  </a:lnTo>
                  <a:lnTo>
                    <a:pt x="487680" y="0"/>
                  </a:lnTo>
                  <a:lnTo>
                    <a:pt x="511403" y="4790"/>
                  </a:lnTo>
                  <a:lnTo>
                    <a:pt x="530780" y="17854"/>
                  </a:lnTo>
                  <a:lnTo>
                    <a:pt x="543847" y="37231"/>
                  </a:lnTo>
                  <a:lnTo>
                    <a:pt x="548639" y="60960"/>
                  </a:lnTo>
                  <a:lnTo>
                    <a:pt x="548639" y="230886"/>
                  </a:lnTo>
                </a:path>
              </a:pathLst>
            </a:custGeom>
            <a:noFill/>
            <a:ln cap="flat" cmpd="sng" w="19800">
              <a:solidFill>
                <a:srgbClr val="6771E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9"/>
            <p:cNvSpPr/>
            <p:nvPr/>
          </p:nvSpPr>
          <p:spPr>
            <a:xfrm>
              <a:off x="4370069" y="4912614"/>
              <a:ext cx="2159635" cy="231140"/>
            </a:xfrm>
            <a:custGeom>
              <a:rect b="b" l="l" r="r" t="t"/>
              <a:pathLst>
                <a:path extrusionOk="0" h="231139" w="2159634">
                  <a:moveTo>
                    <a:pt x="2098547" y="0"/>
                  </a:moveTo>
                  <a:lnTo>
                    <a:pt x="60959" y="0"/>
                  </a:lnTo>
                  <a:lnTo>
                    <a:pt x="37236" y="4790"/>
                  </a:lnTo>
                  <a:lnTo>
                    <a:pt x="17859" y="17854"/>
                  </a:lnTo>
                  <a:lnTo>
                    <a:pt x="4792" y="37231"/>
                  </a:lnTo>
                  <a:lnTo>
                    <a:pt x="0" y="60960"/>
                  </a:lnTo>
                  <a:lnTo>
                    <a:pt x="0" y="230886"/>
                  </a:lnTo>
                  <a:lnTo>
                    <a:pt x="2159507" y="230886"/>
                  </a:lnTo>
                  <a:lnTo>
                    <a:pt x="2159507" y="60960"/>
                  </a:lnTo>
                  <a:lnTo>
                    <a:pt x="2154715" y="37231"/>
                  </a:lnTo>
                  <a:lnTo>
                    <a:pt x="2141648" y="17854"/>
                  </a:lnTo>
                  <a:lnTo>
                    <a:pt x="2122271" y="4790"/>
                  </a:lnTo>
                  <a:lnTo>
                    <a:pt x="20985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9"/>
            <p:cNvSpPr/>
            <p:nvPr/>
          </p:nvSpPr>
          <p:spPr>
            <a:xfrm>
              <a:off x="4370069" y="4912614"/>
              <a:ext cx="2159635" cy="231140"/>
            </a:xfrm>
            <a:custGeom>
              <a:rect b="b" l="l" r="r" t="t"/>
              <a:pathLst>
                <a:path extrusionOk="0" h="231139" w="2159634">
                  <a:moveTo>
                    <a:pt x="0" y="230886"/>
                  </a:moveTo>
                  <a:lnTo>
                    <a:pt x="0" y="60960"/>
                  </a:ln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59" y="0"/>
                  </a:lnTo>
                  <a:lnTo>
                    <a:pt x="2098547" y="0"/>
                  </a:lnTo>
                  <a:lnTo>
                    <a:pt x="2122271" y="4790"/>
                  </a:lnTo>
                  <a:lnTo>
                    <a:pt x="2141648" y="17854"/>
                  </a:lnTo>
                  <a:lnTo>
                    <a:pt x="2154715" y="37231"/>
                  </a:lnTo>
                  <a:lnTo>
                    <a:pt x="2159507" y="60960"/>
                  </a:lnTo>
                  <a:lnTo>
                    <a:pt x="2159507" y="230886"/>
                  </a:lnTo>
                </a:path>
              </a:pathLst>
            </a:custGeom>
            <a:noFill/>
            <a:ln cap="flat" cmpd="sng" w="19800">
              <a:solidFill>
                <a:srgbClr val="6771E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9"/>
            <p:cNvSpPr/>
            <p:nvPr/>
          </p:nvSpPr>
          <p:spPr>
            <a:xfrm>
              <a:off x="6653022" y="4912614"/>
              <a:ext cx="1089660" cy="231140"/>
            </a:xfrm>
            <a:custGeom>
              <a:rect b="b" l="l" r="r" t="t"/>
              <a:pathLst>
                <a:path extrusionOk="0" h="231139" w="1089659">
                  <a:moveTo>
                    <a:pt x="1028700" y="0"/>
                  </a:moveTo>
                  <a:lnTo>
                    <a:pt x="60959" y="0"/>
                  </a:lnTo>
                  <a:lnTo>
                    <a:pt x="37236" y="4790"/>
                  </a:lnTo>
                  <a:lnTo>
                    <a:pt x="17859" y="17854"/>
                  </a:lnTo>
                  <a:lnTo>
                    <a:pt x="4792" y="37231"/>
                  </a:lnTo>
                  <a:lnTo>
                    <a:pt x="0" y="60960"/>
                  </a:lnTo>
                  <a:lnTo>
                    <a:pt x="0" y="230886"/>
                  </a:lnTo>
                  <a:lnTo>
                    <a:pt x="1089659" y="230886"/>
                  </a:lnTo>
                  <a:lnTo>
                    <a:pt x="1089659" y="60960"/>
                  </a:lnTo>
                  <a:lnTo>
                    <a:pt x="1084867" y="37231"/>
                  </a:lnTo>
                  <a:lnTo>
                    <a:pt x="1071800" y="17854"/>
                  </a:lnTo>
                  <a:lnTo>
                    <a:pt x="1052423" y="4790"/>
                  </a:lnTo>
                  <a:lnTo>
                    <a:pt x="10287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9"/>
            <p:cNvSpPr/>
            <p:nvPr/>
          </p:nvSpPr>
          <p:spPr>
            <a:xfrm>
              <a:off x="6653022" y="4912614"/>
              <a:ext cx="1089660" cy="231140"/>
            </a:xfrm>
            <a:custGeom>
              <a:rect b="b" l="l" r="r" t="t"/>
              <a:pathLst>
                <a:path extrusionOk="0" h="231139" w="1089659">
                  <a:moveTo>
                    <a:pt x="0" y="230886"/>
                  </a:moveTo>
                  <a:lnTo>
                    <a:pt x="0" y="60960"/>
                  </a:lnTo>
                  <a:lnTo>
                    <a:pt x="4792" y="37231"/>
                  </a:lnTo>
                  <a:lnTo>
                    <a:pt x="17859" y="17854"/>
                  </a:lnTo>
                  <a:lnTo>
                    <a:pt x="37236" y="4790"/>
                  </a:lnTo>
                  <a:lnTo>
                    <a:pt x="60959" y="0"/>
                  </a:lnTo>
                  <a:lnTo>
                    <a:pt x="1028700" y="0"/>
                  </a:lnTo>
                  <a:lnTo>
                    <a:pt x="1052423" y="4790"/>
                  </a:lnTo>
                  <a:lnTo>
                    <a:pt x="1071800" y="17854"/>
                  </a:lnTo>
                  <a:lnTo>
                    <a:pt x="1084867" y="37231"/>
                  </a:lnTo>
                  <a:lnTo>
                    <a:pt x="1089659" y="60960"/>
                  </a:lnTo>
                  <a:lnTo>
                    <a:pt x="1089659" y="230886"/>
                  </a:lnTo>
                </a:path>
              </a:pathLst>
            </a:custGeom>
            <a:noFill/>
            <a:ln cap="flat" cmpd="sng" w="19800">
              <a:solidFill>
                <a:srgbClr val="6771E4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0"/>
          <p:cNvSpPr txBox="1"/>
          <p:nvPr>
            <p:ph type="title"/>
          </p:nvPr>
        </p:nvSpPr>
        <p:spPr>
          <a:xfrm>
            <a:off x="664260" y="675259"/>
            <a:ext cx="45720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Solutions rooted in code and design</a:t>
            </a:r>
            <a:endParaRPr/>
          </a:p>
        </p:txBody>
      </p:sp>
      <p:sp>
        <p:nvSpPr>
          <p:cNvPr id="427" name="Google Shape;427;p40"/>
          <p:cNvSpPr txBox="1"/>
          <p:nvPr/>
        </p:nvSpPr>
        <p:spPr>
          <a:xfrm>
            <a:off x="664260" y="2254986"/>
            <a:ext cx="4918710" cy="5162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As the world’s fastest-advancing dgvglopgr platrorm, Stripg givgs busingssgs thg tools and tgchnology to build bgttgr.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28" name="Google Shape;42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12816"/>
            <a:ext cx="1137920" cy="489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40"/>
          <p:cNvGrpSpPr/>
          <p:nvPr/>
        </p:nvGrpSpPr>
        <p:grpSpPr>
          <a:xfrm>
            <a:off x="661416" y="3093720"/>
            <a:ext cx="439420" cy="439420"/>
            <a:chOff x="661416" y="3093720"/>
            <a:chExt cx="439420" cy="439420"/>
          </a:xfrm>
        </p:grpSpPr>
        <p:sp>
          <p:nvSpPr>
            <p:cNvPr id="430" name="Google Shape;430;p40"/>
            <p:cNvSpPr/>
            <p:nvPr/>
          </p:nvSpPr>
          <p:spPr>
            <a:xfrm>
              <a:off x="661416" y="3093720"/>
              <a:ext cx="439420" cy="439420"/>
            </a:xfrm>
            <a:custGeom>
              <a:rect b="b" l="l" r="r" t="t"/>
              <a:pathLst>
                <a:path extrusionOk="0" h="439420" w="439419">
                  <a:moveTo>
                    <a:pt x="219456" y="0"/>
                  </a:moveTo>
                  <a:lnTo>
                    <a:pt x="175229" y="4460"/>
                  </a:lnTo>
                  <a:lnTo>
                    <a:pt x="134036" y="17252"/>
                  </a:lnTo>
                  <a:lnTo>
                    <a:pt x="96758" y="37491"/>
                  </a:lnTo>
                  <a:lnTo>
                    <a:pt x="64279" y="64293"/>
                  </a:lnTo>
                  <a:lnTo>
                    <a:pt x="37481" y="96775"/>
                  </a:lnTo>
                  <a:lnTo>
                    <a:pt x="17246" y="134052"/>
                  </a:lnTo>
                  <a:lnTo>
                    <a:pt x="4458" y="175240"/>
                  </a:lnTo>
                  <a:lnTo>
                    <a:pt x="0" y="219456"/>
                  </a:lnTo>
                  <a:lnTo>
                    <a:pt x="4458" y="263671"/>
                  </a:lnTo>
                  <a:lnTo>
                    <a:pt x="17246" y="304859"/>
                  </a:lnTo>
                  <a:lnTo>
                    <a:pt x="37481" y="342136"/>
                  </a:lnTo>
                  <a:lnTo>
                    <a:pt x="64279" y="374618"/>
                  </a:lnTo>
                  <a:lnTo>
                    <a:pt x="96758" y="401420"/>
                  </a:lnTo>
                  <a:lnTo>
                    <a:pt x="134036" y="421659"/>
                  </a:lnTo>
                  <a:lnTo>
                    <a:pt x="175229" y="434451"/>
                  </a:lnTo>
                  <a:lnTo>
                    <a:pt x="219456" y="438912"/>
                  </a:lnTo>
                  <a:lnTo>
                    <a:pt x="263682" y="434451"/>
                  </a:lnTo>
                  <a:lnTo>
                    <a:pt x="304875" y="421659"/>
                  </a:lnTo>
                  <a:lnTo>
                    <a:pt x="342153" y="401420"/>
                  </a:lnTo>
                  <a:lnTo>
                    <a:pt x="374632" y="374618"/>
                  </a:lnTo>
                  <a:lnTo>
                    <a:pt x="401430" y="342136"/>
                  </a:lnTo>
                  <a:lnTo>
                    <a:pt x="421665" y="304859"/>
                  </a:lnTo>
                  <a:lnTo>
                    <a:pt x="434453" y="263671"/>
                  </a:lnTo>
                  <a:lnTo>
                    <a:pt x="438912" y="219456"/>
                  </a:lnTo>
                  <a:lnTo>
                    <a:pt x="434453" y="175240"/>
                  </a:lnTo>
                  <a:lnTo>
                    <a:pt x="421665" y="134052"/>
                  </a:lnTo>
                  <a:lnTo>
                    <a:pt x="401430" y="96775"/>
                  </a:lnTo>
                  <a:lnTo>
                    <a:pt x="374632" y="64293"/>
                  </a:lnTo>
                  <a:lnTo>
                    <a:pt x="342153" y="37491"/>
                  </a:lnTo>
                  <a:lnTo>
                    <a:pt x="304875" y="17252"/>
                  </a:lnTo>
                  <a:lnTo>
                    <a:pt x="263682" y="4460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6771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1" name="Google Shape;431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43712" y="3176016"/>
              <a:ext cx="274319" cy="27431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2" name="Google Shape;432;p40"/>
          <p:cNvSpPr txBox="1"/>
          <p:nvPr/>
        </p:nvSpPr>
        <p:spPr>
          <a:xfrm>
            <a:off x="1255572" y="3070097"/>
            <a:ext cx="1226820" cy="446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Tahoma"/>
                <a:ea typeface="Tahoma"/>
                <a:cs typeface="Tahoma"/>
                <a:sym typeface="Tahoma"/>
              </a:rPr>
              <a:t>Industry-leading documentation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33" name="Google Shape;433;p40"/>
          <p:cNvGrpSpPr/>
          <p:nvPr/>
        </p:nvGrpSpPr>
        <p:grpSpPr>
          <a:xfrm>
            <a:off x="3473196" y="3093720"/>
            <a:ext cx="439420" cy="439420"/>
            <a:chOff x="3473196" y="3093720"/>
            <a:chExt cx="439420" cy="439420"/>
          </a:xfrm>
        </p:grpSpPr>
        <p:sp>
          <p:nvSpPr>
            <p:cNvPr id="434" name="Google Shape;434;p40"/>
            <p:cNvSpPr/>
            <p:nvPr/>
          </p:nvSpPr>
          <p:spPr>
            <a:xfrm>
              <a:off x="3473196" y="3093720"/>
              <a:ext cx="439420" cy="439420"/>
            </a:xfrm>
            <a:custGeom>
              <a:rect b="b" l="l" r="r" t="t"/>
              <a:pathLst>
                <a:path extrusionOk="0" h="439420" w="439420">
                  <a:moveTo>
                    <a:pt x="219455" y="0"/>
                  </a:moveTo>
                  <a:lnTo>
                    <a:pt x="175240" y="4460"/>
                  </a:lnTo>
                  <a:lnTo>
                    <a:pt x="134052" y="17252"/>
                  </a:lnTo>
                  <a:lnTo>
                    <a:pt x="96775" y="37491"/>
                  </a:lnTo>
                  <a:lnTo>
                    <a:pt x="64293" y="64293"/>
                  </a:lnTo>
                  <a:lnTo>
                    <a:pt x="37491" y="96775"/>
                  </a:lnTo>
                  <a:lnTo>
                    <a:pt x="17252" y="134052"/>
                  </a:lnTo>
                  <a:lnTo>
                    <a:pt x="4460" y="175240"/>
                  </a:lnTo>
                  <a:lnTo>
                    <a:pt x="0" y="219456"/>
                  </a:lnTo>
                  <a:lnTo>
                    <a:pt x="4460" y="263671"/>
                  </a:lnTo>
                  <a:lnTo>
                    <a:pt x="17252" y="304859"/>
                  </a:lnTo>
                  <a:lnTo>
                    <a:pt x="37491" y="342136"/>
                  </a:lnTo>
                  <a:lnTo>
                    <a:pt x="64293" y="374618"/>
                  </a:lnTo>
                  <a:lnTo>
                    <a:pt x="96775" y="401420"/>
                  </a:lnTo>
                  <a:lnTo>
                    <a:pt x="134052" y="421659"/>
                  </a:lnTo>
                  <a:lnTo>
                    <a:pt x="175240" y="434451"/>
                  </a:lnTo>
                  <a:lnTo>
                    <a:pt x="219455" y="438912"/>
                  </a:lnTo>
                  <a:lnTo>
                    <a:pt x="263671" y="434451"/>
                  </a:lnTo>
                  <a:lnTo>
                    <a:pt x="304859" y="421659"/>
                  </a:lnTo>
                  <a:lnTo>
                    <a:pt x="342136" y="401420"/>
                  </a:lnTo>
                  <a:lnTo>
                    <a:pt x="374618" y="374618"/>
                  </a:lnTo>
                  <a:lnTo>
                    <a:pt x="401420" y="342136"/>
                  </a:lnTo>
                  <a:lnTo>
                    <a:pt x="421659" y="304859"/>
                  </a:lnTo>
                  <a:lnTo>
                    <a:pt x="434451" y="263671"/>
                  </a:lnTo>
                  <a:lnTo>
                    <a:pt x="438912" y="219456"/>
                  </a:lnTo>
                  <a:lnTo>
                    <a:pt x="434451" y="175240"/>
                  </a:lnTo>
                  <a:lnTo>
                    <a:pt x="421659" y="134052"/>
                  </a:lnTo>
                  <a:lnTo>
                    <a:pt x="401420" y="96775"/>
                  </a:lnTo>
                  <a:lnTo>
                    <a:pt x="374618" y="64293"/>
                  </a:lnTo>
                  <a:lnTo>
                    <a:pt x="342136" y="37491"/>
                  </a:lnTo>
                  <a:lnTo>
                    <a:pt x="304859" y="17252"/>
                  </a:lnTo>
                  <a:lnTo>
                    <a:pt x="263671" y="4460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6771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5" name="Google Shape;435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31108" y="3137916"/>
              <a:ext cx="323088" cy="32308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6" name="Google Shape;436;p40"/>
          <p:cNvSpPr txBox="1"/>
          <p:nvPr/>
        </p:nvSpPr>
        <p:spPr>
          <a:xfrm>
            <a:off x="4067683" y="3070097"/>
            <a:ext cx="1584960" cy="446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Tahoma"/>
                <a:ea typeface="Tahoma"/>
                <a:cs typeface="Tahoma"/>
                <a:sym typeface="Tahoma"/>
              </a:rPr>
              <a:t>Support for the developer community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437" name="Google Shape;437;p40"/>
          <p:cNvGrpSpPr/>
          <p:nvPr/>
        </p:nvGrpSpPr>
        <p:grpSpPr>
          <a:xfrm>
            <a:off x="6284976" y="3093720"/>
            <a:ext cx="439420" cy="439420"/>
            <a:chOff x="6284976" y="3093720"/>
            <a:chExt cx="439420" cy="439420"/>
          </a:xfrm>
        </p:grpSpPr>
        <p:sp>
          <p:nvSpPr>
            <p:cNvPr id="438" name="Google Shape;438;p40"/>
            <p:cNvSpPr/>
            <p:nvPr/>
          </p:nvSpPr>
          <p:spPr>
            <a:xfrm>
              <a:off x="6284976" y="3093720"/>
              <a:ext cx="439420" cy="439420"/>
            </a:xfrm>
            <a:custGeom>
              <a:rect b="b" l="l" r="r" t="t"/>
              <a:pathLst>
                <a:path extrusionOk="0" h="439420" w="439420">
                  <a:moveTo>
                    <a:pt x="219455" y="0"/>
                  </a:moveTo>
                  <a:lnTo>
                    <a:pt x="175240" y="4460"/>
                  </a:lnTo>
                  <a:lnTo>
                    <a:pt x="134052" y="17252"/>
                  </a:lnTo>
                  <a:lnTo>
                    <a:pt x="96775" y="37491"/>
                  </a:lnTo>
                  <a:lnTo>
                    <a:pt x="64293" y="64293"/>
                  </a:lnTo>
                  <a:lnTo>
                    <a:pt x="37491" y="96775"/>
                  </a:lnTo>
                  <a:lnTo>
                    <a:pt x="17252" y="134052"/>
                  </a:lnTo>
                  <a:lnTo>
                    <a:pt x="4460" y="175240"/>
                  </a:lnTo>
                  <a:lnTo>
                    <a:pt x="0" y="219456"/>
                  </a:lnTo>
                  <a:lnTo>
                    <a:pt x="4460" y="263671"/>
                  </a:lnTo>
                  <a:lnTo>
                    <a:pt x="17252" y="304859"/>
                  </a:lnTo>
                  <a:lnTo>
                    <a:pt x="37491" y="342136"/>
                  </a:lnTo>
                  <a:lnTo>
                    <a:pt x="64293" y="374618"/>
                  </a:lnTo>
                  <a:lnTo>
                    <a:pt x="96775" y="401420"/>
                  </a:lnTo>
                  <a:lnTo>
                    <a:pt x="134052" y="421659"/>
                  </a:lnTo>
                  <a:lnTo>
                    <a:pt x="175240" y="434451"/>
                  </a:lnTo>
                  <a:lnTo>
                    <a:pt x="219455" y="438912"/>
                  </a:lnTo>
                  <a:lnTo>
                    <a:pt x="263671" y="434451"/>
                  </a:lnTo>
                  <a:lnTo>
                    <a:pt x="304859" y="421659"/>
                  </a:lnTo>
                  <a:lnTo>
                    <a:pt x="342136" y="401420"/>
                  </a:lnTo>
                  <a:lnTo>
                    <a:pt x="374618" y="374618"/>
                  </a:lnTo>
                  <a:lnTo>
                    <a:pt x="401420" y="342136"/>
                  </a:lnTo>
                  <a:lnTo>
                    <a:pt x="421659" y="304859"/>
                  </a:lnTo>
                  <a:lnTo>
                    <a:pt x="434451" y="263671"/>
                  </a:lnTo>
                  <a:lnTo>
                    <a:pt x="438912" y="219456"/>
                  </a:lnTo>
                  <a:lnTo>
                    <a:pt x="434451" y="175240"/>
                  </a:lnTo>
                  <a:lnTo>
                    <a:pt x="421659" y="134052"/>
                  </a:lnTo>
                  <a:lnTo>
                    <a:pt x="401420" y="96775"/>
                  </a:lnTo>
                  <a:lnTo>
                    <a:pt x="374618" y="64293"/>
                  </a:lnTo>
                  <a:lnTo>
                    <a:pt x="342136" y="37491"/>
                  </a:lnTo>
                  <a:lnTo>
                    <a:pt x="304859" y="17252"/>
                  </a:lnTo>
                  <a:lnTo>
                    <a:pt x="263671" y="4460"/>
                  </a:lnTo>
                  <a:lnTo>
                    <a:pt x="219455" y="0"/>
                  </a:lnTo>
                  <a:close/>
                </a:path>
              </a:pathLst>
            </a:custGeom>
            <a:solidFill>
              <a:srgbClr val="6771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39" name="Google Shape;439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376416" y="3185160"/>
              <a:ext cx="256032" cy="25603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0" name="Google Shape;440;p40"/>
          <p:cNvSpPr txBox="1"/>
          <p:nvPr/>
        </p:nvSpPr>
        <p:spPr>
          <a:xfrm>
            <a:off x="6879717" y="3070097"/>
            <a:ext cx="1203960" cy="446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Tahoma"/>
                <a:ea typeface="Tahoma"/>
                <a:cs typeface="Tahoma"/>
                <a:sym typeface="Tahoma"/>
              </a:rPr>
              <a:t>Thriving partner ecosystem</a:t>
            </a:r>
            <a:endParaRPr sz="1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12816"/>
            <a:ext cx="1137920" cy="489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06596" y="0"/>
            <a:ext cx="513740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1"/>
          <p:cNvSpPr txBox="1"/>
          <p:nvPr>
            <p:ph type="title"/>
          </p:nvPr>
        </p:nvSpPr>
        <p:spPr>
          <a:xfrm>
            <a:off x="664260" y="675259"/>
            <a:ext cx="5499735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company</a:t>
            </a:r>
            <a:endParaRPr/>
          </a:p>
        </p:txBody>
      </p:sp>
      <p:sp>
        <p:nvSpPr>
          <p:cNvPr id="448" name="Google Shape;448;p41"/>
          <p:cNvSpPr txBox="1"/>
          <p:nvPr/>
        </p:nvSpPr>
        <p:spPr>
          <a:xfrm>
            <a:off x="2807970" y="1938567"/>
            <a:ext cx="777875" cy="643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200">
            <a:spAutoFit/>
          </a:bodyPr>
          <a:lstStyle/>
          <a:p>
            <a:pPr indent="0" lvl="0" marL="171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6BAFC"/>
                </a:solidFill>
                <a:latin typeface="Tahoma"/>
                <a:ea typeface="Tahoma"/>
                <a:cs typeface="Tahoma"/>
                <a:sym typeface="Tahoma"/>
              </a:rPr>
              <a:t>2,000+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gmployggs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49" name="Google Shape;449;p41"/>
          <p:cNvSpPr txBox="1"/>
          <p:nvPr/>
        </p:nvSpPr>
        <p:spPr>
          <a:xfrm>
            <a:off x="683463" y="1938567"/>
            <a:ext cx="1126490" cy="6438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9200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6BAFC"/>
                </a:solidFill>
                <a:latin typeface="Tahoma"/>
                <a:ea typeface="Tahoma"/>
                <a:cs typeface="Tahoma"/>
                <a:sym typeface="Tahoma"/>
              </a:rPr>
              <a:t>2011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Stripg launchgd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p41"/>
          <p:cNvSpPr txBox="1"/>
          <p:nvPr/>
        </p:nvSpPr>
        <p:spPr>
          <a:xfrm>
            <a:off x="765759" y="2758820"/>
            <a:ext cx="962025" cy="64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5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6BAFC"/>
                </a:solidFill>
                <a:latin typeface="Tahoma"/>
                <a:ea typeface="Tahoma"/>
                <a:cs typeface="Tahoma"/>
                <a:sym typeface="Tahoma"/>
              </a:rPr>
              <a:t>14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global orricgs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1" name="Google Shape;451;p41"/>
          <p:cNvSpPr txBox="1"/>
          <p:nvPr/>
        </p:nvSpPr>
        <p:spPr>
          <a:xfrm>
            <a:off x="2678429" y="2758820"/>
            <a:ext cx="1036955" cy="6426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8575">
            <a:spAutoFit/>
          </a:bodyPr>
          <a:lstStyle/>
          <a:p>
            <a:pPr indent="0" lvl="0" marL="63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86BAFC"/>
                </a:solidFill>
                <a:latin typeface="Tahoma"/>
                <a:ea typeface="Tahoma"/>
                <a:cs typeface="Tahoma"/>
                <a:sym typeface="Tahoma"/>
              </a:rPr>
              <a:t>Millions</a:t>
            </a:r>
            <a:endParaRPr sz="18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lnSpc>
                <a:spcPct val="100000"/>
              </a:lnSpc>
              <a:spcBef>
                <a:spcPts val="505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or Stripg usgrs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pic>
          <p:nvPicPr>
            <p:cNvPr id="457" name="Google Shape;457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5143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2"/>
            <p:cNvSpPr/>
            <p:nvPr/>
          </p:nvSpPr>
          <p:spPr>
            <a:xfrm>
              <a:off x="0" y="0"/>
              <a:ext cx="9144000" cy="5143500"/>
            </a:xfrm>
            <a:custGeom>
              <a:rect b="b" l="l" r="r" t="t"/>
              <a:pathLst>
                <a:path extrusionOk="0" h="5143500" w="9144000">
                  <a:moveTo>
                    <a:pt x="9144000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9144000" y="5143500"/>
                  </a:lnTo>
                  <a:lnTo>
                    <a:pt x="9144000" y="0"/>
                  </a:lnTo>
                  <a:close/>
                </a:path>
              </a:pathLst>
            </a:custGeom>
            <a:solidFill>
              <a:srgbClr val="293742">
                <a:alpha val="3764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9" name="Google Shape;459;p42"/>
          <p:cNvSpPr txBox="1"/>
          <p:nvPr>
            <p:ph type="title"/>
          </p:nvPr>
        </p:nvSpPr>
        <p:spPr>
          <a:xfrm>
            <a:off x="859332" y="1930400"/>
            <a:ext cx="7429500" cy="12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1951355" lvl="0" marL="196342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Anthropogenic climate change </a:t>
            </a:r>
            <a:r>
              <a:rPr lang="en">
                <a:solidFill>
                  <a:srgbClr val="C4EFFF"/>
                </a:solidFill>
              </a:rPr>
              <a:t>is accelerating</a:t>
            </a:r>
            <a:endParaRPr>
              <a:solidFill>
                <a:srgbClr val="C4EFFF"/>
              </a:solidFill>
            </a:endParaRPr>
          </a:p>
        </p:txBody>
      </p:sp>
      <p:pic>
        <p:nvPicPr>
          <p:cNvPr id="460" name="Google Shape;460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0540" y="4107179"/>
            <a:ext cx="1463040" cy="701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43"/>
          <p:cNvGrpSpPr/>
          <p:nvPr/>
        </p:nvGrpSpPr>
        <p:grpSpPr>
          <a:xfrm>
            <a:off x="5413217" y="1394612"/>
            <a:ext cx="3731163" cy="3749395"/>
            <a:chOff x="5413217" y="1394612"/>
            <a:chExt cx="3731163" cy="3749395"/>
          </a:xfrm>
        </p:grpSpPr>
        <p:pic>
          <p:nvPicPr>
            <p:cNvPr id="466" name="Google Shape;466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13217" y="1394612"/>
              <a:ext cx="3730782" cy="37488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43"/>
            <p:cNvSpPr/>
            <p:nvPr/>
          </p:nvSpPr>
          <p:spPr>
            <a:xfrm>
              <a:off x="5484876" y="1466087"/>
              <a:ext cx="3659504" cy="3677920"/>
            </a:xfrm>
            <a:custGeom>
              <a:rect b="b" l="l" r="r" t="t"/>
              <a:pathLst>
                <a:path extrusionOk="0" h="3677920" w="3659504">
                  <a:moveTo>
                    <a:pt x="1920240" y="0"/>
                  </a:moveTo>
                  <a:lnTo>
                    <a:pt x="1872172" y="589"/>
                  </a:lnTo>
                  <a:lnTo>
                    <a:pt x="1824395" y="2349"/>
                  </a:lnTo>
                  <a:lnTo>
                    <a:pt x="1776923" y="5266"/>
                  </a:lnTo>
                  <a:lnTo>
                    <a:pt x="1729768" y="9326"/>
                  </a:lnTo>
                  <a:lnTo>
                    <a:pt x="1682945" y="14514"/>
                  </a:lnTo>
                  <a:lnTo>
                    <a:pt x="1636467" y="20819"/>
                  </a:lnTo>
                  <a:lnTo>
                    <a:pt x="1590349" y="28224"/>
                  </a:lnTo>
                  <a:lnTo>
                    <a:pt x="1544604" y="36718"/>
                  </a:lnTo>
                  <a:lnTo>
                    <a:pt x="1499245" y="46286"/>
                  </a:lnTo>
                  <a:lnTo>
                    <a:pt x="1454287" y="56914"/>
                  </a:lnTo>
                  <a:lnTo>
                    <a:pt x="1409744" y="68588"/>
                  </a:lnTo>
                  <a:lnTo>
                    <a:pt x="1365628" y="81296"/>
                  </a:lnTo>
                  <a:lnTo>
                    <a:pt x="1321954" y="95023"/>
                  </a:lnTo>
                  <a:lnTo>
                    <a:pt x="1278735" y="109755"/>
                  </a:lnTo>
                  <a:lnTo>
                    <a:pt x="1235985" y="125478"/>
                  </a:lnTo>
                  <a:lnTo>
                    <a:pt x="1193719" y="142180"/>
                  </a:lnTo>
                  <a:lnTo>
                    <a:pt x="1151949" y="159846"/>
                  </a:lnTo>
                  <a:lnTo>
                    <a:pt x="1110690" y="178462"/>
                  </a:lnTo>
                  <a:lnTo>
                    <a:pt x="1069955" y="198015"/>
                  </a:lnTo>
                  <a:lnTo>
                    <a:pt x="1029757" y="218491"/>
                  </a:lnTo>
                  <a:lnTo>
                    <a:pt x="990112" y="239875"/>
                  </a:lnTo>
                  <a:lnTo>
                    <a:pt x="951032" y="262156"/>
                  </a:lnTo>
                  <a:lnTo>
                    <a:pt x="912531" y="285318"/>
                  </a:lnTo>
                  <a:lnTo>
                    <a:pt x="874623" y="309347"/>
                  </a:lnTo>
                  <a:lnTo>
                    <a:pt x="837322" y="334231"/>
                  </a:lnTo>
                  <a:lnTo>
                    <a:pt x="800641" y="359956"/>
                  </a:lnTo>
                  <a:lnTo>
                    <a:pt x="764595" y="386507"/>
                  </a:lnTo>
                  <a:lnTo>
                    <a:pt x="729196" y="413871"/>
                  </a:lnTo>
                  <a:lnTo>
                    <a:pt x="694459" y="442034"/>
                  </a:lnTo>
                  <a:lnTo>
                    <a:pt x="660398" y="470982"/>
                  </a:lnTo>
                  <a:lnTo>
                    <a:pt x="627025" y="500703"/>
                  </a:lnTo>
                  <a:lnTo>
                    <a:pt x="594356" y="531181"/>
                  </a:lnTo>
                  <a:lnTo>
                    <a:pt x="562403" y="562403"/>
                  </a:lnTo>
                  <a:lnTo>
                    <a:pt x="531181" y="594356"/>
                  </a:lnTo>
                  <a:lnTo>
                    <a:pt x="500703" y="627025"/>
                  </a:lnTo>
                  <a:lnTo>
                    <a:pt x="470982" y="660398"/>
                  </a:lnTo>
                  <a:lnTo>
                    <a:pt x="442034" y="694459"/>
                  </a:lnTo>
                  <a:lnTo>
                    <a:pt x="413871" y="729196"/>
                  </a:lnTo>
                  <a:lnTo>
                    <a:pt x="386507" y="764595"/>
                  </a:lnTo>
                  <a:lnTo>
                    <a:pt x="359956" y="800641"/>
                  </a:lnTo>
                  <a:lnTo>
                    <a:pt x="334231" y="837322"/>
                  </a:lnTo>
                  <a:lnTo>
                    <a:pt x="309347" y="874623"/>
                  </a:lnTo>
                  <a:lnTo>
                    <a:pt x="285318" y="912531"/>
                  </a:lnTo>
                  <a:lnTo>
                    <a:pt x="262156" y="951032"/>
                  </a:lnTo>
                  <a:lnTo>
                    <a:pt x="239875" y="990112"/>
                  </a:lnTo>
                  <a:lnTo>
                    <a:pt x="218491" y="1029757"/>
                  </a:lnTo>
                  <a:lnTo>
                    <a:pt x="198015" y="1069955"/>
                  </a:lnTo>
                  <a:lnTo>
                    <a:pt x="178462" y="1110690"/>
                  </a:lnTo>
                  <a:lnTo>
                    <a:pt x="159846" y="1151949"/>
                  </a:lnTo>
                  <a:lnTo>
                    <a:pt x="142180" y="1193719"/>
                  </a:lnTo>
                  <a:lnTo>
                    <a:pt x="125478" y="1235985"/>
                  </a:lnTo>
                  <a:lnTo>
                    <a:pt x="109755" y="1278735"/>
                  </a:lnTo>
                  <a:lnTo>
                    <a:pt x="95023" y="1321954"/>
                  </a:lnTo>
                  <a:lnTo>
                    <a:pt x="81296" y="1365628"/>
                  </a:lnTo>
                  <a:lnTo>
                    <a:pt x="68588" y="1409744"/>
                  </a:lnTo>
                  <a:lnTo>
                    <a:pt x="56914" y="1454287"/>
                  </a:lnTo>
                  <a:lnTo>
                    <a:pt x="46286" y="1499245"/>
                  </a:lnTo>
                  <a:lnTo>
                    <a:pt x="36718" y="1544604"/>
                  </a:lnTo>
                  <a:lnTo>
                    <a:pt x="28224" y="1590349"/>
                  </a:lnTo>
                  <a:lnTo>
                    <a:pt x="20819" y="1636467"/>
                  </a:lnTo>
                  <a:lnTo>
                    <a:pt x="14514" y="1682945"/>
                  </a:lnTo>
                  <a:lnTo>
                    <a:pt x="9326" y="1729768"/>
                  </a:lnTo>
                  <a:lnTo>
                    <a:pt x="5266" y="1776923"/>
                  </a:lnTo>
                  <a:lnTo>
                    <a:pt x="2349" y="1824395"/>
                  </a:lnTo>
                  <a:lnTo>
                    <a:pt x="589" y="1872172"/>
                  </a:lnTo>
                  <a:lnTo>
                    <a:pt x="0" y="1920239"/>
                  </a:lnTo>
                  <a:lnTo>
                    <a:pt x="589" y="1968304"/>
                  </a:lnTo>
                  <a:lnTo>
                    <a:pt x="2349" y="2016078"/>
                  </a:lnTo>
                  <a:lnTo>
                    <a:pt x="5266" y="2063549"/>
                  </a:lnTo>
                  <a:lnTo>
                    <a:pt x="9326" y="2110701"/>
                  </a:lnTo>
                  <a:lnTo>
                    <a:pt x="14514" y="2157522"/>
                  </a:lnTo>
                  <a:lnTo>
                    <a:pt x="20819" y="2203997"/>
                  </a:lnTo>
                  <a:lnTo>
                    <a:pt x="28224" y="2250114"/>
                  </a:lnTo>
                  <a:lnTo>
                    <a:pt x="36718" y="2295857"/>
                  </a:lnTo>
                  <a:lnTo>
                    <a:pt x="46286" y="2341214"/>
                  </a:lnTo>
                  <a:lnTo>
                    <a:pt x="56914" y="2386171"/>
                  </a:lnTo>
                  <a:lnTo>
                    <a:pt x="68588" y="2430713"/>
                  </a:lnTo>
                  <a:lnTo>
                    <a:pt x="81296" y="2474828"/>
                  </a:lnTo>
                  <a:lnTo>
                    <a:pt x="95023" y="2518501"/>
                  </a:lnTo>
                  <a:lnTo>
                    <a:pt x="109755" y="2561719"/>
                  </a:lnTo>
                  <a:lnTo>
                    <a:pt x="125478" y="2604468"/>
                  </a:lnTo>
                  <a:lnTo>
                    <a:pt x="142180" y="2646734"/>
                  </a:lnTo>
                  <a:lnTo>
                    <a:pt x="159846" y="2688503"/>
                  </a:lnTo>
                  <a:lnTo>
                    <a:pt x="178462" y="2729762"/>
                  </a:lnTo>
                  <a:lnTo>
                    <a:pt x="198015" y="2770497"/>
                  </a:lnTo>
                  <a:lnTo>
                    <a:pt x="218491" y="2810693"/>
                  </a:lnTo>
                  <a:lnTo>
                    <a:pt x="239875" y="2850339"/>
                  </a:lnTo>
                  <a:lnTo>
                    <a:pt x="262156" y="2889419"/>
                  </a:lnTo>
                  <a:lnTo>
                    <a:pt x="285318" y="2927920"/>
                  </a:lnTo>
                  <a:lnTo>
                    <a:pt x="309347" y="2965828"/>
                  </a:lnTo>
                  <a:lnTo>
                    <a:pt x="334231" y="3003129"/>
                  </a:lnTo>
                  <a:lnTo>
                    <a:pt x="359956" y="3039810"/>
                  </a:lnTo>
                  <a:lnTo>
                    <a:pt x="386507" y="3075857"/>
                  </a:lnTo>
                  <a:lnTo>
                    <a:pt x="413871" y="3111256"/>
                  </a:lnTo>
                  <a:lnTo>
                    <a:pt x="442034" y="3145994"/>
                  </a:lnTo>
                  <a:lnTo>
                    <a:pt x="470982" y="3180056"/>
                  </a:lnTo>
                  <a:lnTo>
                    <a:pt x="500703" y="3213429"/>
                  </a:lnTo>
                  <a:lnTo>
                    <a:pt x="531181" y="3246099"/>
                  </a:lnTo>
                  <a:lnTo>
                    <a:pt x="562403" y="3278052"/>
                  </a:lnTo>
                  <a:lnTo>
                    <a:pt x="594356" y="3309275"/>
                  </a:lnTo>
                  <a:lnTo>
                    <a:pt x="627025" y="3339754"/>
                  </a:lnTo>
                  <a:lnTo>
                    <a:pt x="660398" y="3369475"/>
                  </a:lnTo>
                  <a:lnTo>
                    <a:pt x="694459" y="3398424"/>
                  </a:lnTo>
                  <a:lnTo>
                    <a:pt x="729196" y="3426588"/>
                  </a:lnTo>
                  <a:lnTo>
                    <a:pt x="764595" y="3453953"/>
                  </a:lnTo>
                  <a:lnTo>
                    <a:pt x="800641" y="3480505"/>
                  </a:lnTo>
                  <a:lnTo>
                    <a:pt x="837322" y="3506231"/>
                  </a:lnTo>
                  <a:lnTo>
                    <a:pt x="874623" y="3531116"/>
                  </a:lnTo>
                  <a:lnTo>
                    <a:pt x="912531" y="3555146"/>
                  </a:lnTo>
                  <a:lnTo>
                    <a:pt x="951032" y="3578309"/>
                  </a:lnTo>
                  <a:lnTo>
                    <a:pt x="990112" y="3600590"/>
                  </a:lnTo>
                  <a:lnTo>
                    <a:pt x="1029757" y="3621976"/>
                  </a:lnTo>
                  <a:lnTo>
                    <a:pt x="1069955" y="3642453"/>
                  </a:lnTo>
                  <a:lnTo>
                    <a:pt x="1110690" y="3662007"/>
                  </a:lnTo>
                  <a:lnTo>
                    <a:pt x="1144830" y="3677412"/>
                  </a:lnTo>
                  <a:lnTo>
                    <a:pt x="2695649" y="3677412"/>
                  </a:lnTo>
                  <a:lnTo>
                    <a:pt x="2770524" y="3642453"/>
                  </a:lnTo>
                  <a:lnTo>
                    <a:pt x="2810722" y="3621976"/>
                  </a:lnTo>
                  <a:lnTo>
                    <a:pt x="2850367" y="3600590"/>
                  </a:lnTo>
                  <a:lnTo>
                    <a:pt x="2889447" y="3578309"/>
                  </a:lnTo>
                  <a:lnTo>
                    <a:pt x="2927948" y="3555146"/>
                  </a:lnTo>
                  <a:lnTo>
                    <a:pt x="2965856" y="3531116"/>
                  </a:lnTo>
                  <a:lnTo>
                    <a:pt x="3003157" y="3506231"/>
                  </a:lnTo>
                  <a:lnTo>
                    <a:pt x="3039838" y="3480505"/>
                  </a:lnTo>
                  <a:lnTo>
                    <a:pt x="3075884" y="3453953"/>
                  </a:lnTo>
                  <a:lnTo>
                    <a:pt x="3111283" y="3426588"/>
                  </a:lnTo>
                  <a:lnTo>
                    <a:pt x="3146020" y="3398424"/>
                  </a:lnTo>
                  <a:lnTo>
                    <a:pt x="3180081" y="3369475"/>
                  </a:lnTo>
                  <a:lnTo>
                    <a:pt x="3213454" y="3339754"/>
                  </a:lnTo>
                  <a:lnTo>
                    <a:pt x="3246123" y="3309275"/>
                  </a:lnTo>
                  <a:lnTo>
                    <a:pt x="3278076" y="3278052"/>
                  </a:lnTo>
                  <a:lnTo>
                    <a:pt x="3309298" y="3246099"/>
                  </a:lnTo>
                  <a:lnTo>
                    <a:pt x="3339776" y="3213429"/>
                  </a:lnTo>
                  <a:lnTo>
                    <a:pt x="3369497" y="3180056"/>
                  </a:lnTo>
                  <a:lnTo>
                    <a:pt x="3398445" y="3145994"/>
                  </a:lnTo>
                  <a:lnTo>
                    <a:pt x="3426608" y="3111256"/>
                  </a:lnTo>
                  <a:lnTo>
                    <a:pt x="3453972" y="3075857"/>
                  </a:lnTo>
                  <a:lnTo>
                    <a:pt x="3480523" y="3039810"/>
                  </a:lnTo>
                  <a:lnTo>
                    <a:pt x="3506248" y="3003129"/>
                  </a:lnTo>
                  <a:lnTo>
                    <a:pt x="3531132" y="2965828"/>
                  </a:lnTo>
                  <a:lnTo>
                    <a:pt x="3555161" y="2927920"/>
                  </a:lnTo>
                  <a:lnTo>
                    <a:pt x="3578323" y="2889419"/>
                  </a:lnTo>
                  <a:lnTo>
                    <a:pt x="3600604" y="2850339"/>
                  </a:lnTo>
                  <a:lnTo>
                    <a:pt x="3621988" y="2810693"/>
                  </a:lnTo>
                  <a:lnTo>
                    <a:pt x="3642464" y="2770497"/>
                  </a:lnTo>
                  <a:lnTo>
                    <a:pt x="3659124" y="2735790"/>
                  </a:lnTo>
                  <a:lnTo>
                    <a:pt x="3659124" y="1104662"/>
                  </a:lnTo>
                  <a:lnTo>
                    <a:pt x="3642464" y="1069955"/>
                  </a:lnTo>
                  <a:lnTo>
                    <a:pt x="3621988" y="1029757"/>
                  </a:lnTo>
                  <a:lnTo>
                    <a:pt x="3600604" y="990112"/>
                  </a:lnTo>
                  <a:lnTo>
                    <a:pt x="3578323" y="951032"/>
                  </a:lnTo>
                  <a:lnTo>
                    <a:pt x="3555161" y="912531"/>
                  </a:lnTo>
                  <a:lnTo>
                    <a:pt x="3531132" y="874623"/>
                  </a:lnTo>
                  <a:lnTo>
                    <a:pt x="3506248" y="837322"/>
                  </a:lnTo>
                  <a:lnTo>
                    <a:pt x="3480523" y="800641"/>
                  </a:lnTo>
                  <a:lnTo>
                    <a:pt x="3453972" y="764595"/>
                  </a:lnTo>
                  <a:lnTo>
                    <a:pt x="3426608" y="729196"/>
                  </a:lnTo>
                  <a:lnTo>
                    <a:pt x="3398445" y="694459"/>
                  </a:lnTo>
                  <a:lnTo>
                    <a:pt x="3369497" y="660398"/>
                  </a:lnTo>
                  <a:lnTo>
                    <a:pt x="3339776" y="627025"/>
                  </a:lnTo>
                  <a:lnTo>
                    <a:pt x="3309298" y="594356"/>
                  </a:lnTo>
                  <a:lnTo>
                    <a:pt x="3278076" y="562403"/>
                  </a:lnTo>
                  <a:lnTo>
                    <a:pt x="3246123" y="531181"/>
                  </a:lnTo>
                  <a:lnTo>
                    <a:pt x="3213454" y="500703"/>
                  </a:lnTo>
                  <a:lnTo>
                    <a:pt x="3180081" y="470982"/>
                  </a:lnTo>
                  <a:lnTo>
                    <a:pt x="3146020" y="442034"/>
                  </a:lnTo>
                  <a:lnTo>
                    <a:pt x="3111283" y="413871"/>
                  </a:lnTo>
                  <a:lnTo>
                    <a:pt x="3075884" y="386507"/>
                  </a:lnTo>
                  <a:lnTo>
                    <a:pt x="3039838" y="359956"/>
                  </a:lnTo>
                  <a:lnTo>
                    <a:pt x="3003157" y="334231"/>
                  </a:lnTo>
                  <a:lnTo>
                    <a:pt x="2965856" y="309347"/>
                  </a:lnTo>
                  <a:lnTo>
                    <a:pt x="2927948" y="285318"/>
                  </a:lnTo>
                  <a:lnTo>
                    <a:pt x="2889447" y="262156"/>
                  </a:lnTo>
                  <a:lnTo>
                    <a:pt x="2850367" y="239875"/>
                  </a:lnTo>
                  <a:lnTo>
                    <a:pt x="2810722" y="218491"/>
                  </a:lnTo>
                  <a:lnTo>
                    <a:pt x="2770524" y="198015"/>
                  </a:lnTo>
                  <a:lnTo>
                    <a:pt x="2729789" y="178462"/>
                  </a:lnTo>
                  <a:lnTo>
                    <a:pt x="2688530" y="159846"/>
                  </a:lnTo>
                  <a:lnTo>
                    <a:pt x="2646760" y="142180"/>
                  </a:lnTo>
                  <a:lnTo>
                    <a:pt x="2604494" y="125478"/>
                  </a:lnTo>
                  <a:lnTo>
                    <a:pt x="2561744" y="109755"/>
                  </a:lnTo>
                  <a:lnTo>
                    <a:pt x="2518525" y="95023"/>
                  </a:lnTo>
                  <a:lnTo>
                    <a:pt x="2474851" y="81296"/>
                  </a:lnTo>
                  <a:lnTo>
                    <a:pt x="2430735" y="68588"/>
                  </a:lnTo>
                  <a:lnTo>
                    <a:pt x="2386192" y="56914"/>
                  </a:lnTo>
                  <a:lnTo>
                    <a:pt x="2341234" y="46286"/>
                  </a:lnTo>
                  <a:lnTo>
                    <a:pt x="2295875" y="36718"/>
                  </a:lnTo>
                  <a:lnTo>
                    <a:pt x="2250130" y="28224"/>
                  </a:lnTo>
                  <a:lnTo>
                    <a:pt x="2204012" y="20819"/>
                  </a:lnTo>
                  <a:lnTo>
                    <a:pt x="2157534" y="14514"/>
                  </a:lnTo>
                  <a:lnTo>
                    <a:pt x="2110711" y="9326"/>
                  </a:lnTo>
                  <a:lnTo>
                    <a:pt x="2063556" y="5266"/>
                  </a:lnTo>
                  <a:lnTo>
                    <a:pt x="2016084" y="2349"/>
                  </a:lnTo>
                  <a:lnTo>
                    <a:pt x="1968307" y="589"/>
                  </a:lnTo>
                  <a:lnTo>
                    <a:pt x="1920240" y="0"/>
                  </a:lnTo>
                  <a:close/>
                </a:path>
              </a:pathLst>
            </a:custGeom>
            <a:solidFill>
              <a:srgbClr val="F6F8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68" name="Google Shape;468;p4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32348" y="1813559"/>
              <a:ext cx="3157728" cy="31577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9" name="Google Shape;469;p43"/>
            <p:cNvSpPr/>
            <p:nvPr/>
          </p:nvSpPr>
          <p:spPr>
            <a:xfrm>
              <a:off x="5942076" y="1923287"/>
              <a:ext cx="2926079" cy="2926079"/>
            </a:xfrm>
            <a:custGeom>
              <a:rect b="b" l="l" r="r" t="t"/>
              <a:pathLst>
                <a:path extrusionOk="0" h="2926079" w="2926079">
                  <a:moveTo>
                    <a:pt x="1463040" y="0"/>
                  </a:moveTo>
                  <a:lnTo>
                    <a:pt x="1414749" y="782"/>
                  </a:lnTo>
                  <a:lnTo>
                    <a:pt x="1366849" y="3112"/>
                  </a:lnTo>
                  <a:lnTo>
                    <a:pt x="1319364" y="6966"/>
                  </a:lnTo>
                  <a:lnTo>
                    <a:pt x="1272319" y="12320"/>
                  </a:lnTo>
                  <a:lnTo>
                    <a:pt x="1225737" y="19149"/>
                  </a:lnTo>
                  <a:lnTo>
                    <a:pt x="1179642" y="27431"/>
                  </a:lnTo>
                  <a:lnTo>
                    <a:pt x="1134059" y="37139"/>
                  </a:lnTo>
                  <a:lnTo>
                    <a:pt x="1089012" y="48252"/>
                  </a:lnTo>
                  <a:lnTo>
                    <a:pt x="1044525" y="60743"/>
                  </a:lnTo>
                  <a:lnTo>
                    <a:pt x="1000621" y="74590"/>
                  </a:lnTo>
                  <a:lnTo>
                    <a:pt x="957326" y="89768"/>
                  </a:lnTo>
                  <a:lnTo>
                    <a:pt x="914663" y="106253"/>
                  </a:lnTo>
                  <a:lnTo>
                    <a:pt x="872655" y="124021"/>
                  </a:lnTo>
                  <a:lnTo>
                    <a:pt x="831329" y="143048"/>
                  </a:lnTo>
                  <a:lnTo>
                    <a:pt x="790706" y="163309"/>
                  </a:lnTo>
                  <a:lnTo>
                    <a:pt x="750813" y="184781"/>
                  </a:lnTo>
                  <a:lnTo>
                    <a:pt x="711671" y="207440"/>
                  </a:lnTo>
                  <a:lnTo>
                    <a:pt x="673307" y="231260"/>
                  </a:lnTo>
                  <a:lnTo>
                    <a:pt x="635743" y="256220"/>
                  </a:lnTo>
                  <a:lnTo>
                    <a:pt x="599005" y="282293"/>
                  </a:lnTo>
                  <a:lnTo>
                    <a:pt x="563115" y="309457"/>
                  </a:lnTo>
                  <a:lnTo>
                    <a:pt x="528099" y="337686"/>
                  </a:lnTo>
                  <a:lnTo>
                    <a:pt x="493979" y="366957"/>
                  </a:lnTo>
                  <a:lnTo>
                    <a:pt x="460782" y="397246"/>
                  </a:lnTo>
                  <a:lnTo>
                    <a:pt x="428529" y="428529"/>
                  </a:lnTo>
                  <a:lnTo>
                    <a:pt x="397246" y="460782"/>
                  </a:lnTo>
                  <a:lnTo>
                    <a:pt x="366957" y="493979"/>
                  </a:lnTo>
                  <a:lnTo>
                    <a:pt x="337686" y="528099"/>
                  </a:lnTo>
                  <a:lnTo>
                    <a:pt x="309457" y="563115"/>
                  </a:lnTo>
                  <a:lnTo>
                    <a:pt x="282293" y="599005"/>
                  </a:lnTo>
                  <a:lnTo>
                    <a:pt x="256220" y="635743"/>
                  </a:lnTo>
                  <a:lnTo>
                    <a:pt x="231260" y="673307"/>
                  </a:lnTo>
                  <a:lnTo>
                    <a:pt x="207440" y="711671"/>
                  </a:lnTo>
                  <a:lnTo>
                    <a:pt x="184781" y="750813"/>
                  </a:lnTo>
                  <a:lnTo>
                    <a:pt x="163309" y="790706"/>
                  </a:lnTo>
                  <a:lnTo>
                    <a:pt x="143048" y="831329"/>
                  </a:lnTo>
                  <a:lnTo>
                    <a:pt x="124021" y="872655"/>
                  </a:lnTo>
                  <a:lnTo>
                    <a:pt x="106253" y="914663"/>
                  </a:lnTo>
                  <a:lnTo>
                    <a:pt x="89768" y="957326"/>
                  </a:lnTo>
                  <a:lnTo>
                    <a:pt x="74590" y="1000621"/>
                  </a:lnTo>
                  <a:lnTo>
                    <a:pt x="60743" y="1044525"/>
                  </a:lnTo>
                  <a:lnTo>
                    <a:pt x="48252" y="1089012"/>
                  </a:lnTo>
                  <a:lnTo>
                    <a:pt x="37139" y="1134059"/>
                  </a:lnTo>
                  <a:lnTo>
                    <a:pt x="27431" y="1179642"/>
                  </a:lnTo>
                  <a:lnTo>
                    <a:pt x="19149" y="1225737"/>
                  </a:lnTo>
                  <a:lnTo>
                    <a:pt x="12320" y="1272319"/>
                  </a:lnTo>
                  <a:lnTo>
                    <a:pt x="6966" y="1319364"/>
                  </a:lnTo>
                  <a:lnTo>
                    <a:pt x="3112" y="1366849"/>
                  </a:lnTo>
                  <a:lnTo>
                    <a:pt x="782" y="1414749"/>
                  </a:lnTo>
                  <a:lnTo>
                    <a:pt x="0" y="1463039"/>
                  </a:lnTo>
                  <a:lnTo>
                    <a:pt x="782" y="1511333"/>
                  </a:lnTo>
                  <a:lnTo>
                    <a:pt x="3112" y="1559234"/>
                  </a:lnTo>
                  <a:lnTo>
                    <a:pt x="6966" y="1606721"/>
                  </a:lnTo>
                  <a:lnTo>
                    <a:pt x="12320" y="1653768"/>
                  </a:lnTo>
                  <a:lnTo>
                    <a:pt x="19149" y="1700352"/>
                  </a:lnTo>
                  <a:lnTo>
                    <a:pt x="27431" y="1746447"/>
                  </a:lnTo>
                  <a:lnTo>
                    <a:pt x="37139" y="1792032"/>
                  </a:lnTo>
                  <a:lnTo>
                    <a:pt x="48252" y="1837080"/>
                  </a:lnTo>
                  <a:lnTo>
                    <a:pt x="60743" y="1881568"/>
                  </a:lnTo>
                  <a:lnTo>
                    <a:pt x="74590" y="1925472"/>
                  </a:lnTo>
                  <a:lnTo>
                    <a:pt x="89768" y="1968768"/>
                  </a:lnTo>
                  <a:lnTo>
                    <a:pt x="106253" y="2011432"/>
                  </a:lnTo>
                  <a:lnTo>
                    <a:pt x="124021" y="2053440"/>
                  </a:lnTo>
                  <a:lnTo>
                    <a:pt x="143048" y="2094767"/>
                  </a:lnTo>
                  <a:lnTo>
                    <a:pt x="163309" y="2135389"/>
                  </a:lnTo>
                  <a:lnTo>
                    <a:pt x="184781" y="2175283"/>
                  </a:lnTo>
                  <a:lnTo>
                    <a:pt x="207440" y="2214425"/>
                  </a:lnTo>
                  <a:lnTo>
                    <a:pt x="231260" y="2252789"/>
                  </a:lnTo>
                  <a:lnTo>
                    <a:pt x="256220" y="2290352"/>
                  </a:lnTo>
                  <a:lnTo>
                    <a:pt x="282293" y="2327091"/>
                  </a:lnTo>
                  <a:lnTo>
                    <a:pt x="309457" y="2362980"/>
                  </a:lnTo>
                  <a:lnTo>
                    <a:pt x="337686" y="2397996"/>
                  </a:lnTo>
                  <a:lnTo>
                    <a:pt x="366957" y="2432115"/>
                  </a:lnTo>
                  <a:lnTo>
                    <a:pt x="397246" y="2465312"/>
                  </a:lnTo>
                  <a:lnTo>
                    <a:pt x="428529" y="2497564"/>
                  </a:lnTo>
                  <a:lnTo>
                    <a:pt x="460782" y="2528846"/>
                  </a:lnTo>
                  <a:lnTo>
                    <a:pt x="493979" y="2559135"/>
                  </a:lnTo>
                  <a:lnTo>
                    <a:pt x="528099" y="2588405"/>
                  </a:lnTo>
                  <a:lnTo>
                    <a:pt x="563115" y="2616634"/>
                  </a:lnTo>
                  <a:lnTo>
                    <a:pt x="599005" y="2643797"/>
                  </a:lnTo>
                  <a:lnTo>
                    <a:pt x="635743" y="2669870"/>
                  </a:lnTo>
                  <a:lnTo>
                    <a:pt x="673307" y="2694828"/>
                  </a:lnTo>
                  <a:lnTo>
                    <a:pt x="711671" y="2718648"/>
                  </a:lnTo>
                  <a:lnTo>
                    <a:pt x="750813" y="2741306"/>
                  </a:lnTo>
                  <a:lnTo>
                    <a:pt x="790706" y="2762777"/>
                  </a:lnTo>
                  <a:lnTo>
                    <a:pt x="831329" y="2783038"/>
                  </a:lnTo>
                  <a:lnTo>
                    <a:pt x="872655" y="2802064"/>
                  </a:lnTo>
                  <a:lnTo>
                    <a:pt x="914663" y="2819831"/>
                  </a:lnTo>
                  <a:lnTo>
                    <a:pt x="957326" y="2836315"/>
                  </a:lnTo>
                  <a:lnTo>
                    <a:pt x="1000621" y="2851493"/>
                  </a:lnTo>
                  <a:lnTo>
                    <a:pt x="1044525" y="2865339"/>
                  </a:lnTo>
                  <a:lnTo>
                    <a:pt x="1089012" y="2877830"/>
                  </a:lnTo>
                  <a:lnTo>
                    <a:pt x="1134059" y="2888941"/>
                  </a:lnTo>
                  <a:lnTo>
                    <a:pt x="1179642" y="2898650"/>
                  </a:lnTo>
                  <a:lnTo>
                    <a:pt x="1225737" y="2906931"/>
                  </a:lnTo>
                  <a:lnTo>
                    <a:pt x="1272319" y="2913760"/>
                  </a:lnTo>
                  <a:lnTo>
                    <a:pt x="1319364" y="2919114"/>
                  </a:lnTo>
                  <a:lnTo>
                    <a:pt x="1366849" y="2922967"/>
                  </a:lnTo>
                  <a:lnTo>
                    <a:pt x="1414749" y="2925297"/>
                  </a:lnTo>
                  <a:lnTo>
                    <a:pt x="1463040" y="2926080"/>
                  </a:lnTo>
                  <a:lnTo>
                    <a:pt x="1511330" y="2925297"/>
                  </a:lnTo>
                  <a:lnTo>
                    <a:pt x="1559230" y="2922967"/>
                  </a:lnTo>
                  <a:lnTo>
                    <a:pt x="1606715" y="2919114"/>
                  </a:lnTo>
                  <a:lnTo>
                    <a:pt x="1653760" y="2913760"/>
                  </a:lnTo>
                  <a:lnTo>
                    <a:pt x="1700342" y="2906931"/>
                  </a:lnTo>
                  <a:lnTo>
                    <a:pt x="1746437" y="2898650"/>
                  </a:lnTo>
                  <a:lnTo>
                    <a:pt x="1792020" y="2888941"/>
                  </a:lnTo>
                  <a:lnTo>
                    <a:pt x="1837067" y="2877830"/>
                  </a:lnTo>
                  <a:lnTo>
                    <a:pt x="1881554" y="2865339"/>
                  </a:lnTo>
                  <a:lnTo>
                    <a:pt x="1925458" y="2851493"/>
                  </a:lnTo>
                  <a:lnTo>
                    <a:pt x="1968753" y="2836315"/>
                  </a:lnTo>
                  <a:lnTo>
                    <a:pt x="2011416" y="2819831"/>
                  </a:lnTo>
                  <a:lnTo>
                    <a:pt x="2053424" y="2802064"/>
                  </a:lnTo>
                  <a:lnTo>
                    <a:pt x="2094750" y="2783038"/>
                  </a:lnTo>
                  <a:lnTo>
                    <a:pt x="2135373" y="2762777"/>
                  </a:lnTo>
                  <a:lnTo>
                    <a:pt x="2175266" y="2741306"/>
                  </a:lnTo>
                  <a:lnTo>
                    <a:pt x="2214408" y="2718648"/>
                  </a:lnTo>
                  <a:lnTo>
                    <a:pt x="2252772" y="2694828"/>
                  </a:lnTo>
                  <a:lnTo>
                    <a:pt x="2290336" y="2669870"/>
                  </a:lnTo>
                  <a:lnTo>
                    <a:pt x="2327074" y="2643797"/>
                  </a:lnTo>
                  <a:lnTo>
                    <a:pt x="2362964" y="2616634"/>
                  </a:lnTo>
                  <a:lnTo>
                    <a:pt x="2397980" y="2588405"/>
                  </a:lnTo>
                  <a:lnTo>
                    <a:pt x="2432100" y="2559135"/>
                  </a:lnTo>
                  <a:lnTo>
                    <a:pt x="2465297" y="2528846"/>
                  </a:lnTo>
                  <a:lnTo>
                    <a:pt x="2497550" y="2497564"/>
                  </a:lnTo>
                  <a:lnTo>
                    <a:pt x="2528833" y="2465312"/>
                  </a:lnTo>
                  <a:lnTo>
                    <a:pt x="2559122" y="2432115"/>
                  </a:lnTo>
                  <a:lnTo>
                    <a:pt x="2588393" y="2397996"/>
                  </a:lnTo>
                  <a:lnTo>
                    <a:pt x="2616622" y="2362980"/>
                  </a:lnTo>
                  <a:lnTo>
                    <a:pt x="2643786" y="2327091"/>
                  </a:lnTo>
                  <a:lnTo>
                    <a:pt x="2669859" y="2290352"/>
                  </a:lnTo>
                  <a:lnTo>
                    <a:pt x="2694819" y="2252789"/>
                  </a:lnTo>
                  <a:lnTo>
                    <a:pt x="2718639" y="2214425"/>
                  </a:lnTo>
                  <a:lnTo>
                    <a:pt x="2741298" y="2175283"/>
                  </a:lnTo>
                  <a:lnTo>
                    <a:pt x="2762770" y="2135389"/>
                  </a:lnTo>
                  <a:lnTo>
                    <a:pt x="2783031" y="2094767"/>
                  </a:lnTo>
                  <a:lnTo>
                    <a:pt x="2802058" y="2053440"/>
                  </a:lnTo>
                  <a:lnTo>
                    <a:pt x="2819826" y="2011432"/>
                  </a:lnTo>
                  <a:lnTo>
                    <a:pt x="2836311" y="1968768"/>
                  </a:lnTo>
                  <a:lnTo>
                    <a:pt x="2851489" y="1925472"/>
                  </a:lnTo>
                  <a:lnTo>
                    <a:pt x="2865336" y="1881568"/>
                  </a:lnTo>
                  <a:lnTo>
                    <a:pt x="2877827" y="1837080"/>
                  </a:lnTo>
                  <a:lnTo>
                    <a:pt x="2888940" y="1792032"/>
                  </a:lnTo>
                  <a:lnTo>
                    <a:pt x="2898648" y="1746447"/>
                  </a:lnTo>
                  <a:lnTo>
                    <a:pt x="2906930" y="1700352"/>
                  </a:lnTo>
                  <a:lnTo>
                    <a:pt x="2913759" y="1653768"/>
                  </a:lnTo>
                  <a:lnTo>
                    <a:pt x="2919113" y="1606721"/>
                  </a:lnTo>
                  <a:lnTo>
                    <a:pt x="2922967" y="1559234"/>
                  </a:lnTo>
                  <a:lnTo>
                    <a:pt x="2925297" y="1511333"/>
                  </a:lnTo>
                  <a:lnTo>
                    <a:pt x="2926079" y="1463039"/>
                  </a:lnTo>
                  <a:lnTo>
                    <a:pt x="2925297" y="1414749"/>
                  </a:lnTo>
                  <a:lnTo>
                    <a:pt x="2922967" y="1366849"/>
                  </a:lnTo>
                  <a:lnTo>
                    <a:pt x="2919113" y="1319364"/>
                  </a:lnTo>
                  <a:lnTo>
                    <a:pt x="2913759" y="1272319"/>
                  </a:lnTo>
                  <a:lnTo>
                    <a:pt x="2906930" y="1225737"/>
                  </a:lnTo>
                  <a:lnTo>
                    <a:pt x="2898648" y="1179642"/>
                  </a:lnTo>
                  <a:lnTo>
                    <a:pt x="2888940" y="1134059"/>
                  </a:lnTo>
                  <a:lnTo>
                    <a:pt x="2877827" y="1089012"/>
                  </a:lnTo>
                  <a:lnTo>
                    <a:pt x="2865336" y="1044525"/>
                  </a:lnTo>
                  <a:lnTo>
                    <a:pt x="2851489" y="1000621"/>
                  </a:lnTo>
                  <a:lnTo>
                    <a:pt x="2836311" y="957326"/>
                  </a:lnTo>
                  <a:lnTo>
                    <a:pt x="2819826" y="914663"/>
                  </a:lnTo>
                  <a:lnTo>
                    <a:pt x="2802058" y="872655"/>
                  </a:lnTo>
                  <a:lnTo>
                    <a:pt x="2783031" y="831329"/>
                  </a:lnTo>
                  <a:lnTo>
                    <a:pt x="2762770" y="790706"/>
                  </a:lnTo>
                  <a:lnTo>
                    <a:pt x="2741298" y="750813"/>
                  </a:lnTo>
                  <a:lnTo>
                    <a:pt x="2718639" y="711671"/>
                  </a:lnTo>
                  <a:lnTo>
                    <a:pt x="2694819" y="673307"/>
                  </a:lnTo>
                  <a:lnTo>
                    <a:pt x="2669859" y="635743"/>
                  </a:lnTo>
                  <a:lnTo>
                    <a:pt x="2643786" y="599005"/>
                  </a:lnTo>
                  <a:lnTo>
                    <a:pt x="2616622" y="563115"/>
                  </a:lnTo>
                  <a:lnTo>
                    <a:pt x="2588393" y="528099"/>
                  </a:lnTo>
                  <a:lnTo>
                    <a:pt x="2559122" y="493979"/>
                  </a:lnTo>
                  <a:lnTo>
                    <a:pt x="2528833" y="460782"/>
                  </a:lnTo>
                  <a:lnTo>
                    <a:pt x="2497550" y="428529"/>
                  </a:lnTo>
                  <a:lnTo>
                    <a:pt x="2465297" y="397246"/>
                  </a:lnTo>
                  <a:lnTo>
                    <a:pt x="2432100" y="366957"/>
                  </a:lnTo>
                  <a:lnTo>
                    <a:pt x="2397980" y="337686"/>
                  </a:lnTo>
                  <a:lnTo>
                    <a:pt x="2362964" y="309457"/>
                  </a:lnTo>
                  <a:lnTo>
                    <a:pt x="2327074" y="282293"/>
                  </a:lnTo>
                  <a:lnTo>
                    <a:pt x="2290336" y="256220"/>
                  </a:lnTo>
                  <a:lnTo>
                    <a:pt x="2252772" y="231260"/>
                  </a:lnTo>
                  <a:lnTo>
                    <a:pt x="2214408" y="207440"/>
                  </a:lnTo>
                  <a:lnTo>
                    <a:pt x="2175266" y="184781"/>
                  </a:lnTo>
                  <a:lnTo>
                    <a:pt x="2135373" y="163309"/>
                  </a:lnTo>
                  <a:lnTo>
                    <a:pt x="2094750" y="143048"/>
                  </a:lnTo>
                  <a:lnTo>
                    <a:pt x="2053424" y="124021"/>
                  </a:lnTo>
                  <a:lnTo>
                    <a:pt x="2011416" y="106253"/>
                  </a:lnTo>
                  <a:lnTo>
                    <a:pt x="1968753" y="89768"/>
                  </a:lnTo>
                  <a:lnTo>
                    <a:pt x="1925458" y="74590"/>
                  </a:lnTo>
                  <a:lnTo>
                    <a:pt x="1881554" y="60743"/>
                  </a:lnTo>
                  <a:lnTo>
                    <a:pt x="1837067" y="48252"/>
                  </a:lnTo>
                  <a:lnTo>
                    <a:pt x="1792020" y="37139"/>
                  </a:lnTo>
                  <a:lnTo>
                    <a:pt x="1746437" y="27431"/>
                  </a:lnTo>
                  <a:lnTo>
                    <a:pt x="1700342" y="19149"/>
                  </a:lnTo>
                  <a:lnTo>
                    <a:pt x="1653760" y="12320"/>
                  </a:lnTo>
                  <a:lnTo>
                    <a:pt x="1606715" y="6966"/>
                  </a:lnTo>
                  <a:lnTo>
                    <a:pt x="1559230" y="3112"/>
                  </a:lnTo>
                  <a:lnTo>
                    <a:pt x="1511330" y="782"/>
                  </a:lnTo>
                  <a:lnTo>
                    <a:pt x="1463040" y="0"/>
                  </a:lnTo>
                  <a:close/>
                </a:path>
              </a:pathLst>
            </a:custGeom>
            <a:solidFill>
              <a:srgbClr val="F6F8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0" name="Google Shape;470;p4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89548" y="2270760"/>
              <a:ext cx="2243328" cy="224332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1" name="Google Shape;471;p43"/>
            <p:cNvSpPr/>
            <p:nvPr/>
          </p:nvSpPr>
          <p:spPr>
            <a:xfrm>
              <a:off x="6399276" y="2380488"/>
              <a:ext cx="2011679" cy="2011679"/>
            </a:xfrm>
            <a:custGeom>
              <a:rect b="b" l="l" r="r" t="t"/>
              <a:pathLst>
                <a:path extrusionOk="0" h="2011679" w="2011679">
                  <a:moveTo>
                    <a:pt x="1005840" y="0"/>
                  </a:moveTo>
                  <a:lnTo>
                    <a:pt x="957107" y="1159"/>
                  </a:lnTo>
                  <a:lnTo>
                    <a:pt x="908972" y="4604"/>
                  </a:lnTo>
                  <a:lnTo>
                    <a:pt x="861489" y="10281"/>
                  </a:lnTo>
                  <a:lnTo>
                    <a:pt x="814710" y="18137"/>
                  </a:lnTo>
                  <a:lnTo>
                    <a:pt x="768687" y="28119"/>
                  </a:lnTo>
                  <a:lnTo>
                    <a:pt x="723474" y="40176"/>
                  </a:lnTo>
                  <a:lnTo>
                    <a:pt x="679122" y="54254"/>
                  </a:lnTo>
                  <a:lnTo>
                    <a:pt x="635685" y="70300"/>
                  </a:lnTo>
                  <a:lnTo>
                    <a:pt x="593216" y="88262"/>
                  </a:lnTo>
                  <a:lnTo>
                    <a:pt x="551766" y="108088"/>
                  </a:lnTo>
                  <a:lnTo>
                    <a:pt x="511390" y="129724"/>
                  </a:lnTo>
                  <a:lnTo>
                    <a:pt x="472138" y="153117"/>
                  </a:lnTo>
                  <a:lnTo>
                    <a:pt x="434065" y="178216"/>
                  </a:lnTo>
                  <a:lnTo>
                    <a:pt x="397223" y="204967"/>
                  </a:lnTo>
                  <a:lnTo>
                    <a:pt x="361664" y="233318"/>
                  </a:lnTo>
                  <a:lnTo>
                    <a:pt x="327441" y="263216"/>
                  </a:lnTo>
                  <a:lnTo>
                    <a:pt x="294608" y="294608"/>
                  </a:lnTo>
                  <a:lnTo>
                    <a:pt x="263216" y="327441"/>
                  </a:lnTo>
                  <a:lnTo>
                    <a:pt x="233318" y="361664"/>
                  </a:lnTo>
                  <a:lnTo>
                    <a:pt x="204967" y="397223"/>
                  </a:lnTo>
                  <a:lnTo>
                    <a:pt x="178216" y="434065"/>
                  </a:lnTo>
                  <a:lnTo>
                    <a:pt x="153117" y="472138"/>
                  </a:lnTo>
                  <a:lnTo>
                    <a:pt x="129724" y="511390"/>
                  </a:lnTo>
                  <a:lnTo>
                    <a:pt x="108088" y="551766"/>
                  </a:lnTo>
                  <a:lnTo>
                    <a:pt x="88262" y="593216"/>
                  </a:lnTo>
                  <a:lnTo>
                    <a:pt x="70300" y="635685"/>
                  </a:lnTo>
                  <a:lnTo>
                    <a:pt x="54254" y="679122"/>
                  </a:lnTo>
                  <a:lnTo>
                    <a:pt x="40176" y="723474"/>
                  </a:lnTo>
                  <a:lnTo>
                    <a:pt x="28119" y="768687"/>
                  </a:lnTo>
                  <a:lnTo>
                    <a:pt x="18137" y="814710"/>
                  </a:lnTo>
                  <a:lnTo>
                    <a:pt x="10281" y="861489"/>
                  </a:lnTo>
                  <a:lnTo>
                    <a:pt x="4604" y="908972"/>
                  </a:lnTo>
                  <a:lnTo>
                    <a:pt x="1159" y="957107"/>
                  </a:lnTo>
                  <a:lnTo>
                    <a:pt x="0" y="1005839"/>
                  </a:lnTo>
                  <a:lnTo>
                    <a:pt x="1159" y="1054573"/>
                  </a:lnTo>
                  <a:lnTo>
                    <a:pt x="4604" y="1102709"/>
                  </a:lnTo>
                  <a:lnTo>
                    <a:pt x="10281" y="1150193"/>
                  </a:lnTo>
                  <a:lnTo>
                    <a:pt x="18137" y="1196973"/>
                  </a:lnTo>
                  <a:lnTo>
                    <a:pt x="28119" y="1242996"/>
                  </a:lnTo>
                  <a:lnTo>
                    <a:pt x="40176" y="1288210"/>
                  </a:lnTo>
                  <a:lnTo>
                    <a:pt x="54254" y="1332562"/>
                  </a:lnTo>
                  <a:lnTo>
                    <a:pt x="70300" y="1375999"/>
                  </a:lnTo>
                  <a:lnTo>
                    <a:pt x="88262" y="1418469"/>
                  </a:lnTo>
                  <a:lnTo>
                    <a:pt x="108088" y="1459918"/>
                  </a:lnTo>
                  <a:lnTo>
                    <a:pt x="129724" y="1500295"/>
                  </a:lnTo>
                  <a:lnTo>
                    <a:pt x="153117" y="1539546"/>
                  </a:lnTo>
                  <a:lnTo>
                    <a:pt x="178216" y="1577619"/>
                  </a:lnTo>
                  <a:lnTo>
                    <a:pt x="204967" y="1614462"/>
                  </a:lnTo>
                  <a:lnTo>
                    <a:pt x="233318" y="1650020"/>
                  </a:lnTo>
                  <a:lnTo>
                    <a:pt x="263216" y="1684243"/>
                  </a:lnTo>
                  <a:lnTo>
                    <a:pt x="294608" y="1717076"/>
                  </a:lnTo>
                  <a:lnTo>
                    <a:pt x="327441" y="1748468"/>
                  </a:lnTo>
                  <a:lnTo>
                    <a:pt x="361664" y="1778365"/>
                  </a:lnTo>
                  <a:lnTo>
                    <a:pt x="397223" y="1806716"/>
                  </a:lnTo>
                  <a:lnTo>
                    <a:pt x="434065" y="1833466"/>
                  </a:lnTo>
                  <a:lnTo>
                    <a:pt x="472138" y="1858565"/>
                  </a:lnTo>
                  <a:lnTo>
                    <a:pt x="511390" y="1881958"/>
                  </a:lnTo>
                  <a:lnTo>
                    <a:pt x="551766" y="1903594"/>
                  </a:lnTo>
                  <a:lnTo>
                    <a:pt x="593216" y="1923419"/>
                  </a:lnTo>
                  <a:lnTo>
                    <a:pt x="635685" y="1941380"/>
                  </a:lnTo>
                  <a:lnTo>
                    <a:pt x="679122" y="1957426"/>
                  </a:lnTo>
                  <a:lnTo>
                    <a:pt x="723474" y="1971504"/>
                  </a:lnTo>
                  <a:lnTo>
                    <a:pt x="768687" y="1983560"/>
                  </a:lnTo>
                  <a:lnTo>
                    <a:pt x="814710" y="1993543"/>
                  </a:lnTo>
                  <a:lnTo>
                    <a:pt x="861489" y="2001399"/>
                  </a:lnTo>
                  <a:lnTo>
                    <a:pt x="908972" y="2007075"/>
                  </a:lnTo>
                  <a:lnTo>
                    <a:pt x="957107" y="2010520"/>
                  </a:lnTo>
                  <a:lnTo>
                    <a:pt x="1005840" y="2011680"/>
                  </a:lnTo>
                  <a:lnTo>
                    <a:pt x="1054572" y="2010520"/>
                  </a:lnTo>
                  <a:lnTo>
                    <a:pt x="1102707" y="2007075"/>
                  </a:lnTo>
                  <a:lnTo>
                    <a:pt x="1150190" y="2001399"/>
                  </a:lnTo>
                  <a:lnTo>
                    <a:pt x="1196969" y="1993543"/>
                  </a:lnTo>
                  <a:lnTo>
                    <a:pt x="1242992" y="1983560"/>
                  </a:lnTo>
                  <a:lnTo>
                    <a:pt x="1288205" y="1971504"/>
                  </a:lnTo>
                  <a:lnTo>
                    <a:pt x="1332557" y="1957426"/>
                  </a:lnTo>
                  <a:lnTo>
                    <a:pt x="1375994" y="1941380"/>
                  </a:lnTo>
                  <a:lnTo>
                    <a:pt x="1418463" y="1923419"/>
                  </a:lnTo>
                  <a:lnTo>
                    <a:pt x="1459913" y="1903594"/>
                  </a:lnTo>
                  <a:lnTo>
                    <a:pt x="1500289" y="1881958"/>
                  </a:lnTo>
                  <a:lnTo>
                    <a:pt x="1539541" y="1858565"/>
                  </a:lnTo>
                  <a:lnTo>
                    <a:pt x="1577614" y="1833466"/>
                  </a:lnTo>
                  <a:lnTo>
                    <a:pt x="1614456" y="1806716"/>
                  </a:lnTo>
                  <a:lnTo>
                    <a:pt x="1650015" y="1778365"/>
                  </a:lnTo>
                  <a:lnTo>
                    <a:pt x="1684238" y="1748468"/>
                  </a:lnTo>
                  <a:lnTo>
                    <a:pt x="1717071" y="1717076"/>
                  </a:lnTo>
                  <a:lnTo>
                    <a:pt x="1748463" y="1684243"/>
                  </a:lnTo>
                  <a:lnTo>
                    <a:pt x="1778361" y="1650020"/>
                  </a:lnTo>
                  <a:lnTo>
                    <a:pt x="1806712" y="1614462"/>
                  </a:lnTo>
                  <a:lnTo>
                    <a:pt x="1833463" y="1577619"/>
                  </a:lnTo>
                  <a:lnTo>
                    <a:pt x="1858562" y="1539546"/>
                  </a:lnTo>
                  <a:lnTo>
                    <a:pt x="1881955" y="1500295"/>
                  </a:lnTo>
                  <a:lnTo>
                    <a:pt x="1903591" y="1459918"/>
                  </a:lnTo>
                  <a:lnTo>
                    <a:pt x="1923417" y="1418469"/>
                  </a:lnTo>
                  <a:lnTo>
                    <a:pt x="1941379" y="1375999"/>
                  </a:lnTo>
                  <a:lnTo>
                    <a:pt x="1957425" y="1332562"/>
                  </a:lnTo>
                  <a:lnTo>
                    <a:pt x="1971503" y="1288210"/>
                  </a:lnTo>
                  <a:lnTo>
                    <a:pt x="1983560" y="1242996"/>
                  </a:lnTo>
                  <a:lnTo>
                    <a:pt x="1993542" y="1196973"/>
                  </a:lnTo>
                  <a:lnTo>
                    <a:pt x="2001398" y="1150193"/>
                  </a:lnTo>
                  <a:lnTo>
                    <a:pt x="2007075" y="1102709"/>
                  </a:lnTo>
                  <a:lnTo>
                    <a:pt x="2010520" y="1054573"/>
                  </a:lnTo>
                  <a:lnTo>
                    <a:pt x="2011679" y="1005839"/>
                  </a:lnTo>
                  <a:lnTo>
                    <a:pt x="2010520" y="957107"/>
                  </a:lnTo>
                  <a:lnTo>
                    <a:pt x="2007075" y="908972"/>
                  </a:lnTo>
                  <a:lnTo>
                    <a:pt x="2001398" y="861489"/>
                  </a:lnTo>
                  <a:lnTo>
                    <a:pt x="1993542" y="814710"/>
                  </a:lnTo>
                  <a:lnTo>
                    <a:pt x="1983560" y="768687"/>
                  </a:lnTo>
                  <a:lnTo>
                    <a:pt x="1971503" y="723474"/>
                  </a:lnTo>
                  <a:lnTo>
                    <a:pt x="1957425" y="679122"/>
                  </a:lnTo>
                  <a:lnTo>
                    <a:pt x="1941379" y="635685"/>
                  </a:lnTo>
                  <a:lnTo>
                    <a:pt x="1923417" y="593216"/>
                  </a:lnTo>
                  <a:lnTo>
                    <a:pt x="1903591" y="551766"/>
                  </a:lnTo>
                  <a:lnTo>
                    <a:pt x="1881955" y="511390"/>
                  </a:lnTo>
                  <a:lnTo>
                    <a:pt x="1858562" y="472138"/>
                  </a:lnTo>
                  <a:lnTo>
                    <a:pt x="1833463" y="434065"/>
                  </a:lnTo>
                  <a:lnTo>
                    <a:pt x="1806712" y="397223"/>
                  </a:lnTo>
                  <a:lnTo>
                    <a:pt x="1778361" y="361664"/>
                  </a:lnTo>
                  <a:lnTo>
                    <a:pt x="1748463" y="327441"/>
                  </a:lnTo>
                  <a:lnTo>
                    <a:pt x="1717071" y="294608"/>
                  </a:lnTo>
                  <a:lnTo>
                    <a:pt x="1684238" y="263216"/>
                  </a:lnTo>
                  <a:lnTo>
                    <a:pt x="1650015" y="233318"/>
                  </a:lnTo>
                  <a:lnTo>
                    <a:pt x="1614456" y="204967"/>
                  </a:lnTo>
                  <a:lnTo>
                    <a:pt x="1577614" y="178216"/>
                  </a:lnTo>
                  <a:lnTo>
                    <a:pt x="1539541" y="153117"/>
                  </a:lnTo>
                  <a:lnTo>
                    <a:pt x="1500289" y="129724"/>
                  </a:lnTo>
                  <a:lnTo>
                    <a:pt x="1459913" y="108088"/>
                  </a:lnTo>
                  <a:lnTo>
                    <a:pt x="1418463" y="88262"/>
                  </a:lnTo>
                  <a:lnTo>
                    <a:pt x="1375994" y="70300"/>
                  </a:lnTo>
                  <a:lnTo>
                    <a:pt x="1332557" y="54254"/>
                  </a:lnTo>
                  <a:lnTo>
                    <a:pt x="1288205" y="40176"/>
                  </a:lnTo>
                  <a:lnTo>
                    <a:pt x="1242992" y="28119"/>
                  </a:lnTo>
                  <a:lnTo>
                    <a:pt x="1196969" y="18137"/>
                  </a:lnTo>
                  <a:lnTo>
                    <a:pt x="1150190" y="10281"/>
                  </a:lnTo>
                  <a:lnTo>
                    <a:pt x="1102707" y="4604"/>
                  </a:lnTo>
                  <a:lnTo>
                    <a:pt x="1054572" y="1159"/>
                  </a:lnTo>
                  <a:lnTo>
                    <a:pt x="1005840" y="0"/>
                  </a:lnTo>
                  <a:close/>
                </a:path>
              </a:pathLst>
            </a:custGeom>
            <a:solidFill>
              <a:srgbClr val="F6F8F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472" name="Google Shape;472;p4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746748" y="2727960"/>
              <a:ext cx="1328927" cy="13289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73" name="Google Shape;473;p43"/>
            <p:cNvSpPr/>
            <p:nvPr/>
          </p:nvSpPr>
          <p:spPr>
            <a:xfrm>
              <a:off x="6856476" y="2837688"/>
              <a:ext cx="1097279" cy="1097279"/>
            </a:xfrm>
            <a:custGeom>
              <a:rect b="b" l="l" r="r" t="t"/>
              <a:pathLst>
                <a:path extrusionOk="0" h="1097279" w="1097279">
                  <a:moveTo>
                    <a:pt x="548640" y="0"/>
                  </a:moveTo>
                  <a:lnTo>
                    <a:pt x="501298" y="2013"/>
                  </a:lnTo>
                  <a:lnTo>
                    <a:pt x="455076" y="7945"/>
                  </a:lnTo>
                  <a:lnTo>
                    <a:pt x="410137" y="17629"/>
                  </a:lnTo>
                  <a:lnTo>
                    <a:pt x="366646" y="30902"/>
                  </a:lnTo>
                  <a:lnTo>
                    <a:pt x="324768" y="47598"/>
                  </a:lnTo>
                  <a:lnTo>
                    <a:pt x="284667" y="67554"/>
                  </a:lnTo>
                  <a:lnTo>
                    <a:pt x="246508" y="90604"/>
                  </a:lnTo>
                  <a:lnTo>
                    <a:pt x="210455" y="116583"/>
                  </a:lnTo>
                  <a:lnTo>
                    <a:pt x="176674" y="145328"/>
                  </a:lnTo>
                  <a:lnTo>
                    <a:pt x="145328" y="176674"/>
                  </a:lnTo>
                  <a:lnTo>
                    <a:pt x="116583" y="210455"/>
                  </a:lnTo>
                  <a:lnTo>
                    <a:pt x="90604" y="246508"/>
                  </a:lnTo>
                  <a:lnTo>
                    <a:pt x="67554" y="284667"/>
                  </a:lnTo>
                  <a:lnTo>
                    <a:pt x="47598" y="324768"/>
                  </a:lnTo>
                  <a:lnTo>
                    <a:pt x="30902" y="366646"/>
                  </a:lnTo>
                  <a:lnTo>
                    <a:pt x="17629" y="410137"/>
                  </a:lnTo>
                  <a:lnTo>
                    <a:pt x="7945" y="455076"/>
                  </a:lnTo>
                  <a:lnTo>
                    <a:pt x="2013" y="501298"/>
                  </a:lnTo>
                  <a:lnTo>
                    <a:pt x="0" y="548639"/>
                  </a:lnTo>
                  <a:lnTo>
                    <a:pt x="2013" y="595981"/>
                  </a:lnTo>
                  <a:lnTo>
                    <a:pt x="7945" y="642203"/>
                  </a:lnTo>
                  <a:lnTo>
                    <a:pt x="17629" y="687142"/>
                  </a:lnTo>
                  <a:lnTo>
                    <a:pt x="30902" y="730633"/>
                  </a:lnTo>
                  <a:lnTo>
                    <a:pt x="47598" y="772511"/>
                  </a:lnTo>
                  <a:lnTo>
                    <a:pt x="67554" y="812612"/>
                  </a:lnTo>
                  <a:lnTo>
                    <a:pt x="90604" y="850771"/>
                  </a:lnTo>
                  <a:lnTo>
                    <a:pt x="116583" y="886824"/>
                  </a:lnTo>
                  <a:lnTo>
                    <a:pt x="145328" y="920605"/>
                  </a:lnTo>
                  <a:lnTo>
                    <a:pt x="176674" y="951951"/>
                  </a:lnTo>
                  <a:lnTo>
                    <a:pt x="210455" y="980696"/>
                  </a:lnTo>
                  <a:lnTo>
                    <a:pt x="246508" y="1006675"/>
                  </a:lnTo>
                  <a:lnTo>
                    <a:pt x="284667" y="1029725"/>
                  </a:lnTo>
                  <a:lnTo>
                    <a:pt x="324768" y="1049681"/>
                  </a:lnTo>
                  <a:lnTo>
                    <a:pt x="366646" y="1066377"/>
                  </a:lnTo>
                  <a:lnTo>
                    <a:pt x="410137" y="1079650"/>
                  </a:lnTo>
                  <a:lnTo>
                    <a:pt x="455076" y="1089334"/>
                  </a:lnTo>
                  <a:lnTo>
                    <a:pt x="501298" y="1095266"/>
                  </a:lnTo>
                  <a:lnTo>
                    <a:pt x="548640" y="1097280"/>
                  </a:lnTo>
                  <a:lnTo>
                    <a:pt x="595981" y="1095266"/>
                  </a:lnTo>
                  <a:lnTo>
                    <a:pt x="642203" y="1089334"/>
                  </a:lnTo>
                  <a:lnTo>
                    <a:pt x="687142" y="1079650"/>
                  </a:lnTo>
                  <a:lnTo>
                    <a:pt x="730633" y="1066377"/>
                  </a:lnTo>
                  <a:lnTo>
                    <a:pt x="772511" y="1049681"/>
                  </a:lnTo>
                  <a:lnTo>
                    <a:pt x="812612" y="1029725"/>
                  </a:lnTo>
                  <a:lnTo>
                    <a:pt x="850771" y="1006675"/>
                  </a:lnTo>
                  <a:lnTo>
                    <a:pt x="886824" y="980696"/>
                  </a:lnTo>
                  <a:lnTo>
                    <a:pt x="920605" y="951951"/>
                  </a:lnTo>
                  <a:lnTo>
                    <a:pt x="951951" y="920605"/>
                  </a:lnTo>
                  <a:lnTo>
                    <a:pt x="980696" y="886824"/>
                  </a:lnTo>
                  <a:lnTo>
                    <a:pt x="1006675" y="850771"/>
                  </a:lnTo>
                  <a:lnTo>
                    <a:pt x="1029725" y="812612"/>
                  </a:lnTo>
                  <a:lnTo>
                    <a:pt x="1049681" y="772511"/>
                  </a:lnTo>
                  <a:lnTo>
                    <a:pt x="1066377" y="730633"/>
                  </a:lnTo>
                  <a:lnTo>
                    <a:pt x="1079650" y="687142"/>
                  </a:lnTo>
                  <a:lnTo>
                    <a:pt x="1089334" y="642203"/>
                  </a:lnTo>
                  <a:lnTo>
                    <a:pt x="1095266" y="595981"/>
                  </a:lnTo>
                  <a:lnTo>
                    <a:pt x="1097279" y="548639"/>
                  </a:lnTo>
                  <a:lnTo>
                    <a:pt x="1095266" y="501298"/>
                  </a:lnTo>
                  <a:lnTo>
                    <a:pt x="1089334" y="455076"/>
                  </a:lnTo>
                  <a:lnTo>
                    <a:pt x="1079650" y="410137"/>
                  </a:lnTo>
                  <a:lnTo>
                    <a:pt x="1066377" y="366646"/>
                  </a:lnTo>
                  <a:lnTo>
                    <a:pt x="1049681" y="324768"/>
                  </a:lnTo>
                  <a:lnTo>
                    <a:pt x="1029725" y="284667"/>
                  </a:lnTo>
                  <a:lnTo>
                    <a:pt x="1006675" y="246508"/>
                  </a:lnTo>
                  <a:lnTo>
                    <a:pt x="980696" y="210455"/>
                  </a:lnTo>
                  <a:lnTo>
                    <a:pt x="951951" y="176674"/>
                  </a:lnTo>
                  <a:lnTo>
                    <a:pt x="920605" y="145328"/>
                  </a:lnTo>
                  <a:lnTo>
                    <a:pt x="886824" y="116583"/>
                  </a:lnTo>
                  <a:lnTo>
                    <a:pt x="850771" y="90604"/>
                  </a:lnTo>
                  <a:lnTo>
                    <a:pt x="812612" y="67554"/>
                  </a:lnTo>
                  <a:lnTo>
                    <a:pt x="772511" y="47598"/>
                  </a:lnTo>
                  <a:lnTo>
                    <a:pt x="730633" y="30902"/>
                  </a:lnTo>
                  <a:lnTo>
                    <a:pt x="687142" y="17629"/>
                  </a:lnTo>
                  <a:lnTo>
                    <a:pt x="642203" y="7945"/>
                  </a:lnTo>
                  <a:lnTo>
                    <a:pt x="595981" y="2013"/>
                  </a:lnTo>
                  <a:lnTo>
                    <a:pt x="548640" y="0"/>
                  </a:lnTo>
                  <a:close/>
                </a:path>
              </a:pathLst>
            </a:custGeom>
            <a:solidFill>
              <a:srgbClr val="513B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4" name="Google Shape;474;p43"/>
          <p:cNvSpPr txBox="1"/>
          <p:nvPr>
            <p:ph type="title"/>
          </p:nvPr>
        </p:nvSpPr>
        <p:spPr>
          <a:xfrm>
            <a:off x="664250" y="675250"/>
            <a:ext cx="33108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Integrations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75" name="Google Shape;475;p43"/>
          <p:cNvSpPr txBox="1"/>
          <p:nvPr>
            <p:ph idx="1" type="body"/>
          </p:nvPr>
        </p:nvSpPr>
        <p:spPr>
          <a:xfrm>
            <a:off x="664260" y="2254986"/>
            <a:ext cx="39936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nter"/>
                <a:ea typeface="Inter"/>
                <a:cs typeface="Inter"/>
                <a:sym typeface="Inter"/>
              </a:rPr>
              <a:t>Siphyy integrates seamlessly with your existing ERP, e-commerce, and accounting systems</a:t>
            </a:r>
            <a:endParaRPr sz="16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476" name="Google Shape;476;p43" title="apple-touch-icon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5450" y="3013475"/>
            <a:ext cx="720200" cy="72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25197" y="1947157"/>
            <a:ext cx="624575" cy="624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417100" y="2405500"/>
            <a:ext cx="624575" cy="624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home/mordy/Documents/mordy/Siphyy/static/images/siphyy-light2.pngsiphyy-light2" id="479" name="Google Shape;479;p4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4250" y="4269943"/>
            <a:ext cx="1137920" cy="41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74800" y="4534050"/>
            <a:ext cx="542400" cy="5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678147" y="3685932"/>
            <a:ext cx="774300" cy="671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568300" y="1346072"/>
            <a:ext cx="720200" cy="33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4"/>
          <p:cNvSpPr txBox="1"/>
          <p:nvPr>
            <p:ph type="title"/>
          </p:nvPr>
        </p:nvSpPr>
        <p:spPr>
          <a:xfrm>
            <a:off x="1964182" y="644093"/>
            <a:ext cx="521716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Guides and resources</a:t>
            </a:r>
            <a:endParaRPr/>
          </a:p>
        </p:txBody>
      </p:sp>
      <p:pic>
        <p:nvPicPr>
          <p:cNvPr id="488" name="Google Shape;48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3535" y="1754105"/>
            <a:ext cx="3241477" cy="3389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4544" y="1754180"/>
            <a:ext cx="1529805" cy="198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4544" y="3887677"/>
            <a:ext cx="1529805" cy="12558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3956" y="1754180"/>
            <a:ext cx="1528354" cy="1984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03956" y="3887677"/>
            <a:ext cx="1528354" cy="125582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1350263" y="1770888"/>
            <a:ext cx="3086100" cy="3373120"/>
          </a:xfrm>
          <a:prstGeom prst="rect">
            <a:avLst/>
          </a:prstGeom>
          <a:solidFill>
            <a:srgbClr val="42466F"/>
          </a:solidFill>
          <a:ln>
            <a:noFill/>
          </a:ln>
        </p:spPr>
        <p:txBody>
          <a:bodyPr anchorCtr="0" anchor="t" bIns="0" lIns="0" spcFirstLastPara="1" rIns="0" wrap="square" tIns="857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438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Busingss insights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243840" marR="389890" rtl="0" algn="l">
              <a:lnSpc>
                <a:spcPct val="115000"/>
              </a:lnSpc>
              <a:spcBef>
                <a:spcPts val="134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Rgcruiting, hiring, and managing talgnt</a:t>
            </a:r>
            <a:endParaRPr sz="24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4" name="Google Shape;494;p44"/>
          <p:cNvSpPr txBox="1"/>
          <p:nvPr/>
        </p:nvSpPr>
        <p:spPr>
          <a:xfrm>
            <a:off x="4741164" y="1770888"/>
            <a:ext cx="1374775" cy="1828800"/>
          </a:xfrm>
          <a:prstGeom prst="rect">
            <a:avLst/>
          </a:prstGeom>
          <a:solidFill>
            <a:srgbClr val="6771E4"/>
          </a:solidFill>
          <a:ln>
            <a:noFill/>
          </a:ln>
        </p:spPr>
        <p:txBody>
          <a:bodyPr anchorCtr="0" anchor="t" bIns="0" lIns="0" spcFirstLastPara="1" rIns="0" wrap="square" tIns="704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33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Busingss insights</a:t>
            </a:r>
            <a:endParaRPr sz="6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55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Verdana"/>
              <a:ea typeface="Verdana"/>
              <a:cs typeface="Verdana"/>
              <a:sym typeface="Verdana"/>
            </a:endParaRPr>
          </a:p>
          <a:p>
            <a:pPr indent="0" lvl="0" marL="1733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Dgmystirying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  <a:p>
            <a:pPr indent="0" lvl="0" marL="173355" rtl="0" algn="l">
              <a:lnSpc>
                <a:spcPct val="100000"/>
              </a:lnSpc>
              <a:spcBef>
                <a:spcPts val="215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payracs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5" name="Google Shape;495;p44"/>
          <p:cNvSpPr txBox="1"/>
          <p:nvPr/>
        </p:nvSpPr>
        <p:spPr>
          <a:xfrm>
            <a:off x="6420611" y="1770888"/>
            <a:ext cx="1373505" cy="1828800"/>
          </a:xfrm>
          <a:prstGeom prst="rect">
            <a:avLst/>
          </a:prstGeom>
          <a:solidFill>
            <a:srgbClr val="86BAFC"/>
          </a:solidFill>
          <a:ln>
            <a:noFill/>
          </a:ln>
        </p:spPr>
        <p:txBody>
          <a:bodyPr anchorCtr="0" anchor="t" bIns="0" lIns="0" spcFirstLastPara="1" rIns="0" wrap="square" tIns="5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335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Product rgsourcgs</a:t>
            </a:r>
            <a:endParaRPr sz="600">
              <a:latin typeface="Verdana"/>
              <a:ea typeface="Verdana"/>
              <a:cs typeface="Verdana"/>
              <a:sym typeface="Verdana"/>
            </a:endParaRPr>
          </a:p>
          <a:p>
            <a:pPr indent="0" lvl="0" marL="173355" marR="210820" rtl="0" algn="l">
              <a:lnSpc>
                <a:spcPct val="115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SCA Paymgnt Flows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>
            <a:off x="4741164" y="3904488"/>
            <a:ext cx="1374775" cy="1239520"/>
          </a:xfrm>
          <a:prstGeom prst="rect">
            <a:avLst/>
          </a:prstGeom>
          <a:solidFill>
            <a:srgbClr val="86BAFC"/>
          </a:solidFill>
          <a:ln>
            <a:noFill/>
          </a:ln>
        </p:spPr>
        <p:txBody>
          <a:bodyPr anchorCtr="0" anchor="t" bIns="0" lIns="0" spcFirstLastPara="1" rIns="0" wrap="square" tIns="711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33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Industry updatgs</a:t>
            </a:r>
            <a:endParaRPr sz="600">
              <a:latin typeface="Verdana"/>
              <a:ea typeface="Verdana"/>
              <a:cs typeface="Verdana"/>
              <a:sym typeface="Verdana"/>
            </a:endParaRPr>
          </a:p>
          <a:p>
            <a:pPr indent="0" lvl="0" marL="173355" marR="381000" rtl="0" algn="l">
              <a:lnSpc>
                <a:spcPct val="115000"/>
              </a:lnSpc>
              <a:spcBef>
                <a:spcPts val="665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Onling rund trgnds and bghavior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97" name="Google Shape;497;p44"/>
          <p:cNvSpPr txBox="1"/>
          <p:nvPr/>
        </p:nvSpPr>
        <p:spPr>
          <a:xfrm>
            <a:off x="6420611" y="3904488"/>
            <a:ext cx="1373505" cy="1239520"/>
          </a:xfrm>
          <a:prstGeom prst="rect">
            <a:avLst/>
          </a:prstGeom>
          <a:solidFill>
            <a:srgbClr val="6771E4"/>
          </a:solidFill>
          <a:ln>
            <a:noFill/>
          </a:ln>
        </p:spPr>
        <p:txBody>
          <a:bodyPr anchorCtr="0" anchor="t" bIns="0" lIns="0" spcFirstLastPara="1" rIns="0" wrap="square" tIns="711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733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Industry updatgs</a:t>
            </a:r>
            <a:endParaRPr sz="600">
              <a:latin typeface="Verdana"/>
              <a:ea typeface="Verdana"/>
              <a:cs typeface="Verdana"/>
              <a:sym typeface="Verdana"/>
            </a:endParaRPr>
          </a:p>
          <a:p>
            <a:pPr indent="0" lvl="0" marL="173355" marR="187960" rtl="0" algn="l">
              <a:lnSpc>
                <a:spcPct val="115000"/>
              </a:lnSpc>
              <a:spcBef>
                <a:spcPts val="67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A guidg to PCI compliancg</a:t>
            </a:r>
            <a:endParaRPr sz="12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12816"/>
            <a:ext cx="1137920" cy="489767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45"/>
          <p:cNvSpPr txBox="1"/>
          <p:nvPr>
            <p:ph type="title"/>
          </p:nvPr>
        </p:nvSpPr>
        <p:spPr>
          <a:xfrm>
            <a:off x="664260" y="675259"/>
            <a:ext cx="262953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 us</a:t>
            </a:r>
            <a:endParaRPr/>
          </a:p>
        </p:txBody>
      </p:sp>
      <p:sp>
        <p:nvSpPr>
          <p:cNvPr id="504" name="Google Shape;504;p45"/>
          <p:cNvSpPr txBox="1"/>
          <p:nvPr/>
        </p:nvSpPr>
        <p:spPr>
          <a:xfrm>
            <a:off x="664260" y="1676526"/>
            <a:ext cx="3844290" cy="968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Ggt in touch and lgt us know how wg can hglp.</a:t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Verdana"/>
              <a:ea typeface="Verdana"/>
              <a:cs typeface="Verdana"/>
              <a:sym typeface="Verdana"/>
            </a:endParaRPr>
          </a:p>
          <a:p>
            <a:pPr indent="0" lvl="0" marL="12700" marR="20510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42466F"/>
                </a:solidFill>
                <a:latin typeface="Verdana"/>
                <a:ea typeface="Verdana"/>
                <a:cs typeface="Verdana"/>
                <a:sym typeface="Verdana"/>
              </a:rPr>
              <a:t>For ggngral qugrigs, including partngrship opportunitigs, plgasg gmail </a:t>
            </a:r>
            <a:r>
              <a:rPr b="1" lang="en" sz="14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4"/>
              </a:rPr>
              <a:t>info@stripe.com</a:t>
            </a:r>
            <a:endParaRPr sz="1400"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505" name="Google Shape;505;p45"/>
          <p:cNvGrpSpPr/>
          <p:nvPr/>
        </p:nvGrpSpPr>
        <p:grpSpPr>
          <a:xfrm>
            <a:off x="661416" y="2857500"/>
            <a:ext cx="439420" cy="439420"/>
            <a:chOff x="661416" y="2857500"/>
            <a:chExt cx="439420" cy="439420"/>
          </a:xfrm>
        </p:grpSpPr>
        <p:sp>
          <p:nvSpPr>
            <p:cNvPr id="506" name="Google Shape;506;p45"/>
            <p:cNvSpPr/>
            <p:nvPr/>
          </p:nvSpPr>
          <p:spPr>
            <a:xfrm>
              <a:off x="661416" y="2857500"/>
              <a:ext cx="439420" cy="439420"/>
            </a:xfrm>
            <a:custGeom>
              <a:rect b="b" l="l" r="r" t="t"/>
              <a:pathLst>
                <a:path extrusionOk="0" h="439420" w="439419">
                  <a:moveTo>
                    <a:pt x="219456" y="0"/>
                  </a:moveTo>
                  <a:lnTo>
                    <a:pt x="175229" y="4460"/>
                  </a:lnTo>
                  <a:lnTo>
                    <a:pt x="134036" y="17252"/>
                  </a:lnTo>
                  <a:lnTo>
                    <a:pt x="96758" y="37491"/>
                  </a:lnTo>
                  <a:lnTo>
                    <a:pt x="64279" y="64293"/>
                  </a:lnTo>
                  <a:lnTo>
                    <a:pt x="37481" y="96775"/>
                  </a:lnTo>
                  <a:lnTo>
                    <a:pt x="17246" y="134052"/>
                  </a:lnTo>
                  <a:lnTo>
                    <a:pt x="4458" y="175240"/>
                  </a:lnTo>
                  <a:lnTo>
                    <a:pt x="0" y="219456"/>
                  </a:lnTo>
                  <a:lnTo>
                    <a:pt x="4458" y="263671"/>
                  </a:lnTo>
                  <a:lnTo>
                    <a:pt x="17246" y="304859"/>
                  </a:lnTo>
                  <a:lnTo>
                    <a:pt x="37481" y="342136"/>
                  </a:lnTo>
                  <a:lnTo>
                    <a:pt x="64279" y="374618"/>
                  </a:lnTo>
                  <a:lnTo>
                    <a:pt x="96758" y="401420"/>
                  </a:lnTo>
                  <a:lnTo>
                    <a:pt x="134036" y="421659"/>
                  </a:lnTo>
                  <a:lnTo>
                    <a:pt x="175229" y="434451"/>
                  </a:lnTo>
                  <a:lnTo>
                    <a:pt x="219456" y="438912"/>
                  </a:lnTo>
                  <a:lnTo>
                    <a:pt x="263682" y="434451"/>
                  </a:lnTo>
                  <a:lnTo>
                    <a:pt x="304875" y="421659"/>
                  </a:lnTo>
                  <a:lnTo>
                    <a:pt x="342153" y="401420"/>
                  </a:lnTo>
                  <a:lnTo>
                    <a:pt x="374632" y="374618"/>
                  </a:lnTo>
                  <a:lnTo>
                    <a:pt x="401430" y="342136"/>
                  </a:lnTo>
                  <a:lnTo>
                    <a:pt x="421665" y="304859"/>
                  </a:lnTo>
                  <a:lnTo>
                    <a:pt x="434453" y="263671"/>
                  </a:lnTo>
                  <a:lnTo>
                    <a:pt x="438912" y="219456"/>
                  </a:lnTo>
                  <a:lnTo>
                    <a:pt x="434453" y="175240"/>
                  </a:lnTo>
                  <a:lnTo>
                    <a:pt x="421665" y="134052"/>
                  </a:lnTo>
                  <a:lnTo>
                    <a:pt x="401430" y="96775"/>
                  </a:lnTo>
                  <a:lnTo>
                    <a:pt x="374632" y="64293"/>
                  </a:lnTo>
                  <a:lnTo>
                    <a:pt x="342153" y="37491"/>
                  </a:lnTo>
                  <a:lnTo>
                    <a:pt x="304875" y="17252"/>
                  </a:lnTo>
                  <a:lnTo>
                    <a:pt x="263682" y="4460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42466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07" name="Google Shape;507;p4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3712" y="2939796"/>
              <a:ext cx="274319" cy="2743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8" name="Google Shape;508;p45"/>
          <p:cNvGrpSpPr/>
          <p:nvPr/>
        </p:nvGrpSpPr>
        <p:grpSpPr>
          <a:xfrm>
            <a:off x="1252727" y="2857500"/>
            <a:ext cx="439420" cy="439420"/>
            <a:chOff x="1252727" y="2857500"/>
            <a:chExt cx="439420" cy="439420"/>
          </a:xfrm>
        </p:grpSpPr>
        <p:sp>
          <p:nvSpPr>
            <p:cNvPr id="509" name="Google Shape;509;p45"/>
            <p:cNvSpPr/>
            <p:nvPr/>
          </p:nvSpPr>
          <p:spPr>
            <a:xfrm>
              <a:off x="1252727" y="2857500"/>
              <a:ext cx="439420" cy="439420"/>
            </a:xfrm>
            <a:custGeom>
              <a:rect b="b" l="l" r="r" t="t"/>
              <a:pathLst>
                <a:path extrusionOk="0" h="439420" w="439419">
                  <a:moveTo>
                    <a:pt x="219456" y="0"/>
                  </a:moveTo>
                  <a:lnTo>
                    <a:pt x="175240" y="4460"/>
                  </a:lnTo>
                  <a:lnTo>
                    <a:pt x="134052" y="17252"/>
                  </a:lnTo>
                  <a:lnTo>
                    <a:pt x="96775" y="37491"/>
                  </a:lnTo>
                  <a:lnTo>
                    <a:pt x="64293" y="64293"/>
                  </a:lnTo>
                  <a:lnTo>
                    <a:pt x="37491" y="96775"/>
                  </a:lnTo>
                  <a:lnTo>
                    <a:pt x="17252" y="134052"/>
                  </a:lnTo>
                  <a:lnTo>
                    <a:pt x="4460" y="175240"/>
                  </a:lnTo>
                  <a:lnTo>
                    <a:pt x="0" y="219456"/>
                  </a:lnTo>
                  <a:lnTo>
                    <a:pt x="4460" y="263671"/>
                  </a:lnTo>
                  <a:lnTo>
                    <a:pt x="17252" y="304859"/>
                  </a:lnTo>
                  <a:lnTo>
                    <a:pt x="37491" y="342136"/>
                  </a:lnTo>
                  <a:lnTo>
                    <a:pt x="64293" y="374618"/>
                  </a:lnTo>
                  <a:lnTo>
                    <a:pt x="96775" y="401420"/>
                  </a:lnTo>
                  <a:lnTo>
                    <a:pt x="134052" y="421659"/>
                  </a:lnTo>
                  <a:lnTo>
                    <a:pt x="175240" y="434451"/>
                  </a:lnTo>
                  <a:lnTo>
                    <a:pt x="219456" y="438912"/>
                  </a:lnTo>
                  <a:lnTo>
                    <a:pt x="263671" y="434451"/>
                  </a:lnTo>
                  <a:lnTo>
                    <a:pt x="304859" y="421659"/>
                  </a:lnTo>
                  <a:lnTo>
                    <a:pt x="342136" y="401420"/>
                  </a:lnTo>
                  <a:lnTo>
                    <a:pt x="374618" y="374618"/>
                  </a:lnTo>
                  <a:lnTo>
                    <a:pt x="401420" y="342136"/>
                  </a:lnTo>
                  <a:lnTo>
                    <a:pt x="421659" y="304859"/>
                  </a:lnTo>
                  <a:lnTo>
                    <a:pt x="434451" y="263671"/>
                  </a:lnTo>
                  <a:lnTo>
                    <a:pt x="438911" y="219456"/>
                  </a:lnTo>
                  <a:lnTo>
                    <a:pt x="434451" y="175240"/>
                  </a:lnTo>
                  <a:lnTo>
                    <a:pt x="421659" y="134052"/>
                  </a:lnTo>
                  <a:lnTo>
                    <a:pt x="401420" y="96775"/>
                  </a:lnTo>
                  <a:lnTo>
                    <a:pt x="374618" y="64293"/>
                  </a:lnTo>
                  <a:lnTo>
                    <a:pt x="342136" y="37491"/>
                  </a:lnTo>
                  <a:lnTo>
                    <a:pt x="304859" y="17252"/>
                  </a:lnTo>
                  <a:lnTo>
                    <a:pt x="263671" y="4460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6771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0" name="Google Shape;510;p4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335023" y="2939796"/>
              <a:ext cx="274319" cy="2743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1" name="Google Shape;511;p45"/>
          <p:cNvGrpSpPr/>
          <p:nvPr/>
        </p:nvGrpSpPr>
        <p:grpSpPr>
          <a:xfrm>
            <a:off x="1844039" y="2857500"/>
            <a:ext cx="439420" cy="439420"/>
            <a:chOff x="1844039" y="2857500"/>
            <a:chExt cx="439420" cy="439420"/>
          </a:xfrm>
        </p:grpSpPr>
        <p:sp>
          <p:nvSpPr>
            <p:cNvPr id="512" name="Google Shape;512;p45"/>
            <p:cNvSpPr/>
            <p:nvPr/>
          </p:nvSpPr>
          <p:spPr>
            <a:xfrm>
              <a:off x="1844039" y="2857500"/>
              <a:ext cx="439420" cy="439420"/>
            </a:xfrm>
            <a:custGeom>
              <a:rect b="b" l="l" r="r" t="t"/>
              <a:pathLst>
                <a:path extrusionOk="0" h="439420" w="439419">
                  <a:moveTo>
                    <a:pt x="219456" y="0"/>
                  </a:moveTo>
                  <a:lnTo>
                    <a:pt x="175240" y="4460"/>
                  </a:lnTo>
                  <a:lnTo>
                    <a:pt x="134052" y="17252"/>
                  </a:lnTo>
                  <a:lnTo>
                    <a:pt x="96775" y="37491"/>
                  </a:lnTo>
                  <a:lnTo>
                    <a:pt x="64293" y="64293"/>
                  </a:lnTo>
                  <a:lnTo>
                    <a:pt x="37491" y="96775"/>
                  </a:lnTo>
                  <a:lnTo>
                    <a:pt x="17252" y="134052"/>
                  </a:lnTo>
                  <a:lnTo>
                    <a:pt x="4460" y="175240"/>
                  </a:lnTo>
                  <a:lnTo>
                    <a:pt x="0" y="219456"/>
                  </a:lnTo>
                  <a:lnTo>
                    <a:pt x="4460" y="263671"/>
                  </a:lnTo>
                  <a:lnTo>
                    <a:pt x="17252" y="304859"/>
                  </a:lnTo>
                  <a:lnTo>
                    <a:pt x="37491" y="342136"/>
                  </a:lnTo>
                  <a:lnTo>
                    <a:pt x="64293" y="374618"/>
                  </a:lnTo>
                  <a:lnTo>
                    <a:pt x="96775" y="401420"/>
                  </a:lnTo>
                  <a:lnTo>
                    <a:pt x="134052" y="421659"/>
                  </a:lnTo>
                  <a:lnTo>
                    <a:pt x="175240" y="434451"/>
                  </a:lnTo>
                  <a:lnTo>
                    <a:pt x="219456" y="438912"/>
                  </a:lnTo>
                  <a:lnTo>
                    <a:pt x="263671" y="434451"/>
                  </a:lnTo>
                  <a:lnTo>
                    <a:pt x="304859" y="421659"/>
                  </a:lnTo>
                  <a:lnTo>
                    <a:pt x="342136" y="401420"/>
                  </a:lnTo>
                  <a:lnTo>
                    <a:pt x="374618" y="374618"/>
                  </a:lnTo>
                  <a:lnTo>
                    <a:pt x="401420" y="342136"/>
                  </a:lnTo>
                  <a:lnTo>
                    <a:pt x="421659" y="304859"/>
                  </a:lnTo>
                  <a:lnTo>
                    <a:pt x="434451" y="263671"/>
                  </a:lnTo>
                  <a:lnTo>
                    <a:pt x="438912" y="219456"/>
                  </a:lnTo>
                  <a:lnTo>
                    <a:pt x="434451" y="175240"/>
                  </a:lnTo>
                  <a:lnTo>
                    <a:pt x="421659" y="134052"/>
                  </a:lnTo>
                  <a:lnTo>
                    <a:pt x="401420" y="96775"/>
                  </a:lnTo>
                  <a:lnTo>
                    <a:pt x="374618" y="64293"/>
                  </a:lnTo>
                  <a:lnTo>
                    <a:pt x="342136" y="37491"/>
                  </a:lnTo>
                  <a:lnTo>
                    <a:pt x="304859" y="17252"/>
                  </a:lnTo>
                  <a:lnTo>
                    <a:pt x="263671" y="4460"/>
                  </a:lnTo>
                  <a:lnTo>
                    <a:pt x="219456" y="0"/>
                  </a:lnTo>
                  <a:close/>
                </a:path>
              </a:pathLst>
            </a:custGeom>
            <a:solidFill>
              <a:srgbClr val="86BA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13" name="Google Shape;513;p4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926335" y="2939796"/>
              <a:ext cx="274319" cy="2743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4" name="Google Shape;514;p45"/>
          <p:cNvGrpSpPr/>
          <p:nvPr/>
        </p:nvGrpSpPr>
        <p:grpSpPr>
          <a:xfrm>
            <a:off x="4006976" y="0"/>
            <a:ext cx="5137150" cy="5143500"/>
            <a:chOff x="4006976" y="0"/>
            <a:chExt cx="5137150" cy="5143500"/>
          </a:xfrm>
        </p:grpSpPr>
        <p:sp>
          <p:nvSpPr>
            <p:cNvPr id="515" name="Google Shape;515;p45"/>
            <p:cNvSpPr/>
            <p:nvPr/>
          </p:nvSpPr>
          <p:spPr>
            <a:xfrm>
              <a:off x="4006976" y="0"/>
              <a:ext cx="5137150" cy="5143500"/>
            </a:xfrm>
            <a:custGeom>
              <a:rect b="b" l="l" r="r" t="t"/>
              <a:pathLst>
                <a:path extrusionOk="0" h="5143500" w="5137150">
                  <a:moveTo>
                    <a:pt x="5137023" y="0"/>
                  </a:moveTo>
                  <a:lnTo>
                    <a:pt x="1285875" y="0"/>
                  </a:lnTo>
                  <a:lnTo>
                    <a:pt x="0" y="5143499"/>
                  </a:lnTo>
                  <a:lnTo>
                    <a:pt x="5137023" y="5143499"/>
                  </a:lnTo>
                  <a:lnTo>
                    <a:pt x="5137023" y="0"/>
                  </a:lnTo>
                  <a:close/>
                </a:path>
              </a:pathLst>
            </a:custGeom>
            <a:solidFill>
              <a:srgbClr val="86BAF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5"/>
            <p:cNvSpPr/>
            <p:nvPr/>
          </p:nvSpPr>
          <p:spPr>
            <a:xfrm>
              <a:off x="4616576" y="0"/>
              <a:ext cx="4527550" cy="5143500"/>
            </a:xfrm>
            <a:custGeom>
              <a:rect b="b" l="l" r="r" t="t"/>
              <a:pathLst>
                <a:path extrusionOk="0" h="5143500" w="4527550">
                  <a:moveTo>
                    <a:pt x="4527423" y="0"/>
                  </a:moveTo>
                  <a:lnTo>
                    <a:pt x="1285875" y="0"/>
                  </a:lnTo>
                  <a:lnTo>
                    <a:pt x="0" y="5143499"/>
                  </a:lnTo>
                  <a:lnTo>
                    <a:pt x="4527423" y="5143499"/>
                  </a:lnTo>
                  <a:lnTo>
                    <a:pt x="4527423" y="0"/>
                  </a:lnTo>
                  <a:close/>
                </a:path>
              </a:pathLst>
            </a:custGeom>
            <a:solidFill>
              <a:srgbClr val="6771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6"/>
          <p:cNvSpPr/>
          <p:nvPr/>
        </p:nvSpPr>
        <p:spPr>
          <a:xfrm>
            <a:off x="0" y="0"/>
            <a:ext cx="9144000" cy="5143500"/>
          </a:xfrm>
          <a:custGeom>
            <a:rect b="b" l="l" r="r" t="t"/>
            <a:pathLst>
              <a:path extrusionOk="0" h="5143500" w="91440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42466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2" name="Google Shape;52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60548" y="1748027"/>
            <a:ext cx="3422904" cy="164592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46"/>
          <p:cNvGrpSpPr/>
          <p:nvPr/>
        </p:nvGrpSpPr>
        <p:grpSpPr>
          <a:xfrm>
            <a:off x="0" y="0"/>
            <a:ext cx="3081909" cy="1199896"/>
            <a:chOff x="0" y="0"/>
            <a:chExt cx="3081909" cy="1199896"/>
          </a:xfrm>
        </p:grpSpPr>
        <p:sp>
          <p:nvSpPr>
            <p:cNvPr id="524" name="Google Shape;524;p46"/>
            <p:cNvSpPr/>
            <p:nvPr/>
          </p:nvSpPr>
          <p:spPr>
            <a:xfrm>
              <a:off x="656844" y="0"/>
              <a:ext cx="2425065" cy="690880"/>
            </a:xfrm>
            <a:custGeom>
              <a:rect b="b" l="l" r="r" t="t"/>
              <a:pathLst>
                <a:path extrusionOk="0" h="690880" w="2425065">
                  <a:moveTo>
                    <a:pt x="2424684" y="0"/>
                  </a:moveTo>
                  <a:lnTo>
                    <a:pt x="0" y="0"/>
                  </a:lnTo>
                  <a:lnTo>
                    <a:pt x="0" y="690372"/>
                  </a:lnTo>
                  <a:lnTo>
                    <a:pt x="2424684" y="363092"/>
                  </a:lnTo>
                  <a:lnTo>
                    <a:pt x="2424684" y="0"/>
                  </a:lnTo>
                  <a:close/>
                </a:path>
              </a:pathLst>
            </a:custGeom>
            <a:solidFill>
              <a:srgbClr val="C4E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0" y="440436"/>
              <a:ext cx="1403985" cy="759460"/>
            </a:xfrm>
            <a:custGeom>
              <a:rect b="b" l="l" r="r" t="t"/>
              <a:pathLst>
                <a:path extrusionOk="0" h="759460" w="1403985">
                  <a:moveTo>
                    <a:pt x="1403604" y="0"/>
                  </a:moveTo>
                  <a:lnTo>
                    <a:pt x="0" y="189737"/>
                  </a:lnTo>
                  <a:lnTo>
                    <a:pt x="0" y="758951"/>
                  </a:lnTo>
                  <a:lnTo>
                    <a:pt x="1403604" y="569213"/>
                  </a:lnTo>
                  <a:lnTo>
                    <a:pt x="1403604" y="0"/>
                  </a:lnTo>
                  <a:close/>
                </a:path>
              </a:pathLst>
            </a:custGeom>
            <a:solidFill>
              <a:srgbClr val="6771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6" name="Google Shape;526;p46"/>
          <p:cNvGrpSpPr/>
          <p:nvPr/>
        </p:nvGrpSpPr>
        <p:grpSpPr>
          <a:xfrm>
            <a:off x="7219188" y="4242413"/>
            <a:ext cx="1925320" cy="901248"/>
            <a:chOff x="7219188" y="4242413"/>
            <a:chExt cx="1925320" cy="901248"/>
          </a:xfrm>
        </p:grpSpPr>
        <p:sp>
          <p:nvSpPr>
            <p:cNvPr id="527" name="Google Shape;527;p46"/>
            <p:cNvSpPr/>
            <p:nvPr/>
          </p:nvSpPr>
          <p:spPr>
            <a:xfrm>
              <a:off x="7962900" y="4242413"/>
              <a:ext cx="1181100" cy="728980"/>
            </a:xfrm>
            <a:custGeom>
              <a:rect b="b" l="l" r="r" t="t"/>
              <a:pathLst>
                <a:path extrusionOk="0" h="728979" w="1181100">
                  <a:moveTo>
                    <a:pt x="1181100" y="0"/>
                  </a:moveTo>
                  <a:lnTo>
                    <a:pt x="0" y="159660"/>
                  </a:lnTo>
                  <a:lnTo>
                    <a:pt x="0" y="728874"/>
                  </a:lnTo>
                  <a:lnTo>
                    <a:pt x="1181100" y="569213"/>
                  </a:lnTo>
                  <a:lnTo>
                    <a:pt x="1181100" y="0"/>
                  </a:lnTo>
                  <a:close/>
                </a:path>
              </a:pathLst>
            </a:custGeom>
            <a:solidFill>
              <a:srgbClr val="C4E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7219188" y="4487071"/>
              <a:ext cx="1925320" cy="656590"/>
            </a:xfrm>
            <a:custGeom>
              <a:rect b="b" l="l" r="r" t="t"/>
              <a:pathLst>
                <a:path extrusionOk="0" h="656589" w="1925320">
                  <a:moveTo>
                    <a:pt x="1924811" y="0"/>
                  </a:moveTo>
                  <a:lnTo>
                    <a:pt x="0" y="259807"/>
                  </a:lnTo>
                  <a:lnTo>
                    <a:pt x="0" y="656427"/>
                  </a:lnTo>
                  <a:lnTo>
                    <a:pt x="1924811" y="656427"/>
                  </a:lnTo>
                  <a:lnTo>
                    <a:pt x="1924811" y="0"/>
                  </a:lnTo>
                  <a:close/>
                </a:path>
              </a:pathLst>
            </a:custGeom>
            <a:solidFill>
              <a:srgbClr val="6771E4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7"/>
          <p:cNvSpPr txBox="1"/>
          <p:nvPr>
            <p:ph type="title"/>
          </p:nvPr>
        </p:nvSpPr>
        <p:spPr>
          <a:xfrm>
            <a:off x="2056002" y="502900"/>
            <a:ext cx="5034280" cy="1008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650875" lvl="0" marL="66294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0000"/>
                </a:solidFill>
              </a:rPr>
              <a:t>Want to create a pitch deck that inspires your audience?</a:t>
            </a:r>
            <a:endParaRPr sz="2800"/>
          </a:p>
        </p:txBody>
      </p:sp>
      <p:pic>
        <p:nvPicPr>
          <p:cNvPr id="534" name="Google Shape;53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47359" y="2164079"/>
            <a:ext cx="1830324" cy="108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92067" y="2164079"/>
            <a:ext cx="1828800" cy="108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35251" y="2164079"/>
            <a:ext cx="1828800" cy="108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504176" y="2159507"/>
            <a:ext cx="1639824" cy="109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2159507"/>
            <a:ext cx="1507236" cy="109728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47"/>
          <p:cNvSpPr txBox="1"/>
          <p:nvPr/>
        </p:nvSpPr>
        <p:spPr>
          <a:xfrm>
            <a:off x="2206244" y="1644218"/>
            <a:ext cx="4596765" cy="26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ahoma"/>
                <a:ea typeface="Tahoma"/>
                <a:cs typeface="Tahoma"/>
                <a:sym typeface="Tahoma"/>
              </a:rPr>
              <a:t>Get your </a:t>
            </a:r>
            <a:r>
              <a:rPr b="1" lang="en" sz="1600">
                <a:latin typeface="Tahoma"/>
                <a:ea typeface="Tahoma"/>
                <a:cs typeface="Tahoma"/>
                <a:sym typeface="Tahoma"/>
              </a:rPr>
              <a:t>FREE </a:t>
            </a:r>
            <a:r>
              <a:rPr lang="en" sz="1600">
                <a:latin typeface="Tahoma"/>
                <a:ea typeface="Tahoma"/>
                <a:cs typeface="Tahoma"/>
                <a:sym typeface="Tahoma"/>
              </a:rPr>
              <a:t>presentation kit designed by Zlides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0" name="Google Shape;540;p47">
            <a:hlinkClick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243173" y="3425365"/>
            <a:ext cx="2691180" cy="101615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7"/>
          <p:cNvSpPr txBox="1"/>
          <p:nvPr/>
        </p:nvSpPr>
        <p:spPr>
          <a:xfrm>
            <a:off x="3409188" y="3598164"/>
            <a:ext cx="2194560" cy="512445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0" lvl="0" marL="419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chemeClr val="hlink"/>
                </a:solidFill>
                <a:latin typeface="Tahoma"/>
                <a:ea typeface="Tahoma"/>
                <a:cs typeface="Tahoma"/>
                <a:sym typeface="Tahoma"/>
                <a:hlinkClick r:id="rId10"/>
              </a:rPr>
              <a:t>Free Download</a:t>
            </a:r>
            <a:endParaRPr sz="16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42" name="Google Shape;542;p47">
            <a:hlinkClick r:id="rId11"/>
          </p:cNvPr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883152" y="4422647"/>
            <a:ext cx="1245108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ctrTitle"/>
          </p:nvPr>
        </p:nvSpPr>
        <p:spPr>
          <a:xfrm>
            <a:off x="673100" y="878426"/>
            <a:ext cx="42615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The Core Insight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" name="Google Shape;105;p21"/>
          <p:cNvSpPr txBox="1"/>
          <p:nvPr/>
        </p:nvSpPr>
        <p:spPr>
          <a:xfrm>
            <a:off x="673100" y="2020025"/>
            <a:ext cx="43209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You can’t optimize last-mile delivery if your fleet is broken.</a:t>
            </a:r>
            <a:endParaRPr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/home/mordy/Documents/mordy/Siphyy/static/images/siphyy-light2.pngsiphyy-light2" id="106" name="Google Shape;10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 title="fleet.jpg"/>
          <p:cNvPicPr preferRelativeResize="0"/>
          <p:nvPr/>
        </p:nvPicPr>
        <p:blipFill rotWithShape="1">
          <a:blip r:embed="rId4">
            <a:alphaModFix/>
          </a:blip>
          <a:srcRect b="0" l="20719" r="20719" t="0"/>
          <a:stretch/>
        </p:blipFill>
        <p:spPr>
          <a:xfrm>
            <a:off x="5822700" y="1744200"/>
            <a:ext cx="3321300" cy="3399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/>
        </p:nvSpPr>
        <p:spPr>
          <a:xfrm>
            <a:off x="2790350" y="2176850"/>
            <a:ext cx="29850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90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 Problem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12700" marR="5080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No system of record.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12700" marR="5080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Repair spend swung from 10% to 120% of revenue month-to-month. Untracked parts, duplicate replacements, counterfeit components. One month: $5k in repairs against $12k earnings. I couldn't scale.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13" name="Google Shape;113;p22"/>
          <p:cNvSpPr txBox="1"/>
          <p:nvPr/>
        </p:nvSpPr>
        <p:spPr>
          <a:xfrm>
            <a:off x="6175100" y="2176850"/>
            <a:ext cx="28167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 Insight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30480" marR="24765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 problem wasn't bad drivers or broken cars.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30480" marR="24765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It was no data. Repair spend swung from 10% to 120% depending on breakdowns and fraud events. Without audit trails, you can't distinguish fraud from mechanics.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/home/mordy/Documents/mordy/Siphyy/static/images/siphyy-light2.pngsiphyy-light2" id="114" name="Google Shape;11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5" name="Google Shape;115;p22"/>
          <p:cNvGrpSpPr/>
          <p:nvPr/>
        </p:nvGrpSpPr>
        <p:grpSpPr>
          <a:xfrm>
            <a:off x="1147685" y="1222293"/>
            <a:ext cx="768350" cy="767080"/>
            <a:chOff x="3118104" y="1395983"/>
            <a:chExt cx="768350" cy="767080"/>
          </a:xfrm>
        </p:grpSpPr>
        <p:sp>
          <p:nvSpPr>
            <p:cNvPr id="116" name="Google Shape;116;p22"/>
            <p:cNvSpPr/>
            <p:nvPr/>
          </p:nvSpPr>
          <p:spPr>
            <a:xfrm>
              <a:off x="3118104" y="1395983"/>
              <a:ext cx="768350" cy="767080"/>
            </a:xfrm>
            <a:custGeom>
              <a:rect b="b" l="l" r="r" t="t"/>
              <a:pathLst>
                <a:path extrusionOk="0" h="767080" w="768350">
                  <a:moveTo>
                    <a:pt x="384047" y="0"/>
                  </a:moveTo>
                  <a:lnTo>
                    <a:pt x="335876" y="2985"/>
                  </a:lnTo>
                  <a:lnTo>
                    <a:pt x="289489" y="11704"/>
                  </a:lnTo>
                  <a:lnTo>
                    <a:pt x="245248" y="25796"/>
                  </a:lnTo>
                  <a:lnTo>
                    <a:pt x="203511" y="44902"/>
                  </a:lnTo>
                  <a:lnTo>
                    <a:pt x="164639" y="68664"/>
                  </a:lnTo>
                  <a:lnTo>
                    <a:pt x="128991" y="96723"/>
                  </a:lnTo>
                  <a:lnTo>
                    <a:pt x="96929" y="128720"/>
                  </a:lnTo>
                  <a:lnTo>
                    <a:pt x="68812" y="164295"/>
                  </a:lnTo>
                  <a:lnTo>
                    <a:pt x="44999" y="203089"/>
                  </a:lnTo>
                  <a:lnTo>
                    <a:pt x="25852" y="244745"/>
                  </a:lnTo>
                  <a:lnTo>
                    <a:pt x="11730" y="288902"/>
                  </a:lnTo>
                  <a:lnTo>
                    <a:pt x="2992" y="335202"/>
                  </a:lnTo>
                  <a:lnTo>
                    <a:pt x="0" y="383286"/>
                  </a:lnTo>
                  <a:lnTo>
                    <a:pt x="2992" y="431369"/>
                  </a:lnTo>
                  <a:lnTo>
                    <a:pt x="11730" y="477669"/>
                  </a:lnTo>
                  <a:lnTo>
                    <a:pt x="25852" y="521826"/>
                  </a:lnTo>
                  <a:lnTo>
                    <a:pt x="44999" y="563482"/>
                  </a:lnTo>
                  <a:lnTo>
                    <a:pt x="68812" y="602276"/>
                  </a:lnTo>
                  <a:lnTo>
                    <a:pt x="96929" y="637851"/>
                  </a:lnTo>
                  <a:lnTo>
                    <a:pt x="128991" y="669848"/>
                  </a:lnTo>
                  <a:lnTo>
                    <a:pt x="164639" y="697907"/>
                  </a:lnTo>
                  <a:lnTo>
                    <a:pt x="203511" y="721669"/>
                  </a:lnTo>
                  <a:lnTo>
                    <a:pt x="245248" y="740775"/>
                  </a:lnTo>
                  <a:lnTo>
                    <a:pt x="289489" y="754867"/>
                  </a:lnTo>
                  <a:lnTo>
                    <a:pt x="335876" y="763586"/>
                  </a:lnTo>
                  <a:lnTo>
                    <a:pt x="384047" y="766571"/>
                  </a:lnTo>
                  <a:lnTo>
                    <a:pt x="432219" y="763586"/>
                  </a:lnTo>
                  <a:lnTo>
                    <a:pt x="478606" y="754867"/>
                  </a:lnTo>
                  <a:lnTo>
                    <a:pt x="522847" y="740775"/>
                  </a:lnTo>
                  <a:lnTo>
                    <a:pt x="564584" y="721669"/>
                  </a:lnTo>
                  <a:lnTo>
                    <a:pt x="603456" y="697907"/>
                  </a:lnTo>
                  <a:lnTo>
                    <a:pt x="639104" y="669848"/>
                  </a:lnTo>
                  <a:lnTo>
                    <a:pt x="671166" y="637851"/>
                  </a:lnTo>
                  <a:lnTo>
                    <a:pt x="699283" y="602276"/>
                  </a:lnTo>
                  <a:lnTo>
                    <a:pt x="723096" y="563482"/>
                  </a:lnTo>
                  <a:lnTo>
                    <a:pt x="742243" y="521826"/>
                  </a:lnTo>
                  <a:lnTo>
                    <a:pt x="756365" y="477669"/>
                  </a:lnTo>
                  <a:lnTo>
                    <a:pt x="765103" y="431369"/>
                  </a:lnTo>
                  <a:lnTo>
                    <a:pt x="768095" y="383286"/>
                  </a:lnTo>
                  <a:lnTo>
                    <a:pt x="765103" y="335202"/>
                  </a:lnTo>
                  <a:lnTo>
                    <a:pt x="756365" y="288902"/>
                  </a:lnTo>
                  <a:lnTo>
                    <a:pt x="742243" y="244745"/>
                  </a:lnTo>
                  <a:lnTo>
                    <a:pt x="723096" y="203089"/>
                  </a:lnTo>
                  <a:lnTo>
                    <a:pt x="699283" y="164295"/>
                  </a:lnTo>
                  <a:lnTo>
                    <a:pt x="671166" y="128720"/>
                  </a:lnTo>
                  <a:lnTo>
                    <a:pt x="639104" y="96723"/>
                  </a:lnTo>
                  <a:lnTo>
                    <a:pt x="603456" y="68664"/>
                  </a:lnTo>
                  <a:lnTo>
                    <a:pt x="564584" y="44902"/>
                  </a:lnTo>
                  <a:lnTo>
                    <a:pt x="522847" y="25796"/>
                  </a:lnTo>
                  <a:lnTo>
                    <a:pt x="478606" y="11704"/>
                  </a:lnTo>
                  <a:lnTo>
                    <a:pt x="432219" y="2985"/>
                  </a:lnTo>
                  <a:lnTo>
                    <a:pt x="384047" y="0"/>
                  </a:lnTo>
                  <a:close/>
                </a:path>
              </a:pathLst>
            </a:custGeom>
            <a:solidFill>
              <a:srgbClr val="513B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17" name="Google Shape;117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73552" y="1551431"/>
              <a:ext cx="457200" cy="457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8" name="Google Shape;118;p22"/>
          <p:cNvGrpSpPr/>
          <p:nvPr/>
        </p:nvGrpSpPr>
        <p:grpSpPr>
          <a:xfrm>
            <a:off x="7199279" y="1222300"/>
            <a:ext cx="768350" cy="767080"/>
            <a:chOff x="7360919" y="1395983"/>
            <a:chExt cx="768350" cy="767080"/>
          </a:xfrm>
        </p:grpSpPr>
        <p:sp>
          <p:nvSpPr>
            <p:cNvPr id="119" name="Google Shape;119;p22"/>
            <p:cNvSpPr/>
            <p:nvPr/>
          </p:nvSpPr>
          <p:spPr>
            <a:xfrm>
              <a:off x="7360919" y="1395983"/>
              <a:ext cx="768350" cy="767080"/>
            </a:xfrm>
            <a:custGeom>
              <a:rect b="b" l="l" r="r" t="t"/>
              <a:pathLst>
                <a:path extrusionOk="0" h="767080" w="768350">
                  <a:moveTo>
                    <a:pt x="384048" y="0"/>
                  </a:moveTo>
                  <a:lnTo>
                    <a:pt x="335876" y="2985"/>
                  </a:lnTo>
                  <a:lnTo>
                    <a:pt x="289489" y="11704"/>
                  </a:lnTo>
                  <a:lnTo>
                    <a:pt x="245248" y="25796"/>
                  </a:lnTo>
                  <a:lnTo>
                    <a:pt x="203511" y="44902"/>
                  </a:lnTo>
                  <a:lnTo>
                    <a:pt x="164639" y="68664"/>
                  </a:lnTo>
                  <a:lnTo>
                    <a:pt x="128991" y="96723"/>
                  </a:lnTo>
                  <a:lnTo>
                    <a:pt x="96929" y="128720"/>
                  </a:lnTo>
                  <a:lnTo>
                    <a:pt x="68812" y="164295"/>
                  </a:lnTo>
                  <a:lnTo>
                    <a:pt x="44999" y="203089"/>
                  </a:lnTo>
                  <a:lnTo>
                    <a:pt x="25852" y="244745"/>
                  </a:lnTo>
                  <a:lnTo>
                    <a:pt x="11730" y="288902"/>
                  </a:lnTo>
                  <a:lnTo>
                    <a:pt x="2992" y="335202"/>
                  </a:lnTo>
                  <a:lnTo>
                    <a:pt x="0" y="383286"/>
                  </a:lnTo>
                  <a:lnTo>
                    <a:pt x="2992" y="431369"/>
                  </a:lnTo>
                  <a:lnTo>
                    <a:pt x="11730" y="477669"/>
                  </a:lnTo>
                  <a:lnTo>
                    <a:pt x="25852" y="521826"/>
                  </a:lnTo>
                  <a:lnTo>
                    <a:pt x="44999" y="563482"/>
                  </a:lnTo>
                  <a:lnTo>
                    <a:pt x="68812" y="602276"/>
                  </a:lnTo>
                  <a:lnTo>
                    <a:pt x="96929" y="637851"/>
                  </a:lnTo>
                  <a:lnTo>
                    <a:pt x="128991" y="669848"/>
                  </a:lnTo>
                  <a:lnTo>
                    <a:pt x="164639" y="697907"/>
                  </a:lnTo>
                  <a:lnTo>
                    <a:pt x="203511" y="721669"/>
                  </a:lnTo>
                  <a:lnTo>
                    <a:pt x="245248" y="740775"/>
                  </a:lnTo>
                  <a:lnTo>
                    <a:pt x="289489" y="754867"/>
                  </a:lnTo>
                  <a:lnTo>
                    <a:pt x="335876" y="763586"/>
                  </a:lnTo>
                  <a:lnTo>
                    <a:pt x="384048" y="766571"/>
                  </a:lnTo>
                  <a:lnTo>
                    <a:pt x="432219" y="763586"/>
                  </a:lnTo>
                  <a:lnTo>
                    <a:pt x="478606" y="754867"/>
                  </a:lnTo>
                  <a:lnTo>
                    <a:pt x="522847" y="740775"/>
                  </a:lnTo>
                  <a:lnTo>
                    <a:pt x="564584" y="721669"/>
                  </a:lnTo>
                  <a:lnTo>
                    <a:pt x="603456" y="697907"/>
                  </a:lnTo>
                  <a:lnTo>
                    <a:pt x="639104" y="669848"/>
                  </a:lnTo>
                  <a:lnTo>
                    <a:pt x="671166" y="637851"/>
                  </a:lnTo>
                  <a:lnTo>
                    <a:pt x="699283" y="602276"/>
                  </a:lnTo>
                  <a:lnTo>
                    <a:pt x="723096" y="563482"/>
                  </a:lnTo>
                  <a:lnTo>
                    <a:pt x="742243" y="521826"/>
                  </a:lnTo>
                  <a:lnTo>
                    <a:pt x="756365" y="477669"/>
                  </a:lnTo>
                  <a:lnTo>
                    <a:pt x="765103" y="431369"/>
                  </a:lnTo>
                  <a:lnTo>
                    <a:pt x="768096" y="383286"/>
                  </a:lnTo>
                  <a:lnTo>
                    <a:pt x="765103" y="335202"/>
                  </a:lnTo>
                  <a:lnTo>
                    <a:pt x="756365" y="288902"/>
                  </a:lnTo>
                  <a:lnTo>
                    <a:pt x="742243" y="244745"/>
                  </a:lnTo>
                  <a:lnTo>
                    <a:pt x="723096" y="203089"/>
                  </a:lnTo>
                  <a:lnTo>
                    <a:pt x="699283" y="164295"/>
                  </a:lnTo>
                  <a:lnTo>
                    <a:pt x="671166" y="128720"/>
                  </a:lnTo>
                  <a:lnTo>
                    <a:pt x="639104" y="96723"/>
                  </a:lnTo>
                  <a:lnTo>
                    <a:pt x="603456" y="68664"/>
                  </a:lnTo>
                  <a:lnTo>
                    <a:pt x="564584" y="44902"/>
                  </a:lnTo>
                  <a:lnTo>
                    <a:pt x="522847" y="25796"/>
                  </a:lnTo>
                  <a:lnTo>
                    <a:pt x="478606" y="11704"/>
                  </a:lnTo>
                  <a:lnTo>
                    <a:pt x="432219" y="2985"/>
                  </a:lnTo>
                  <a:lnTo>
                    <a:pt x="384048" y="0"/>
                  </a:lnTo>
                  <a:close/>
                </a:path>
              </a:pathLst>
            </a:custGeom>
            <a:solidFill>
              <a:srgbClr val="513B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0" name="Google Shape;120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440167" y="1475231"/>
              <a:ext cx="609600" cy="609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1" name="Google Shape;121;p22"/>
          <p:cNvSpPr txBox="1"/>
          <p:nvPr/>
        </p:nvSpPr>
        <p:spPr>
          <a:xfrm>
            <a:off x="2157475" y="384875"/>
            <a:ext cx="48288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Why I Built Siphyy</a:t>
            </a:r>
            <a:endParaRPr b="1" sz="4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2" name="Google Shape;122;p22"/>
          <p:cNvSpPr txBox="1"/>
          <p:nvPr/>
        </p:nvSpPr>
        <p:spPr>
          <a:xfrm>
            <a:off x="789650" y="2192963"/>
            <a:ext cx="1484400" cy="16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905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The Setup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12700" marR="5080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25 Uber cars.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-635" lvl="0" marL="12700" marR="5080" rtl="0" algn="ctr">
              <a:lnSpc>
                <a:spcPct val="100000"/>
              </a:lnSpc>
              <a:spcBef>
                <a:spcPts val="133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4–5 years of fleet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operations. $12k/month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revenue. Daily cash flow, monthly P&amp;L.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3" name="Google Shape;123;p22"/>
          <p:cNvGrpSpPr/>
          <p:nvPr/>
        </p:nvGrpSpPr>
        <p:grpSpPr>
          <a:xfrm>
            <a:off x="3898663" y="1222298"/>
            <a:ext cx="768350" cy="767080"/>
            <a:chOff x="4187813" y="1396623"/>
            <a:chExt cx="768350" cy="767080"/>
          </a:xfrm>
        </p:grpSpPr>
        <p:sp>
          <p:nvSpPr>
            <p:cNvPr id="124" name="Google Shape;124;p22"/>
            <p:cNvSpPr/>
            <p:nvPr/>
          </p:nvSpPr>
          <p:spPr>
            <a:xfrm>
              <a:off x="4187813" y="1396623"/>
              <a:ext cx="768350" cy="767080"/>
            </a:xfrm>
            <a:custGeom>
              <a:rect b="b" l="l" r="r" t="t"/>
              <a:pathLst>
                <a:path extrusionOk="0" h="767080" w="768350">
                  <a:moveTo>
                    <a:pt x="384047" y="0"/>
                  </a:moveTo>
                  <a:lnTo>
                    <a:pt x="335874" y="2985"/>
                  </a:lnTo>
                  <a:lnTo>
                    <a:pt x="289485" y="11704"/>
                  </a:lnTo>
                  <a:lnTo>
                    <a:pt x="245242" y="25796"/>
                  </a:lnTo>
                  <a:lnTo>
                    <a:pt x="203505" y="44902"/>
                  </a:lnTo>
                  <a:lnTo>
                    <a:pt x="164633" y="68664"/>
                  </a:lnTo>
                  <a:lnTo>
                    <a:pt x="128986" y="96723"/>
                  </a:lnTo>
                  <a:lnTo>
                    <a:pt x="96925" y="128720"/>
                  </a:lnTo>
                  <a:lnTo>
                    <a:pt x="68808" y="164295"/>
                  </a:lnTo>
                  <a:lnTo>
                    <a:pt x="44997" y="203089"/>
                  </a:lnTo>
                  <a:lnTo>
                    <a:pt x="25850" y="244745"/>
                  </a:lnTo>
                  <a:lnTo>
                    <a:pt x="11729" y="288902"/>
                  </a:lnTo>
                  <a:lnTo>
                    <a:pt x="2992" y="335202"/>
                  </a:lnTo>
                  <a:lnTo>
                    <a:pt x="0" y="383286"/>
                  </a:lnTo>
                  <a:lnTo>
                    <a:pt x="2992" y="431369"/>
                  </a:lnTo>
                  <a:lnTo>
                    <a:pt x="11729" y="477669"/>
                  </a:lnTo>
                  <a:lnTo>
                    <a:pt x="25850" y="521826"/>
                  </a:lnTo>
                  <a:lnTo>
                    <a:pt x="44997" y="563482"/>
                  </a:lnTo>
                  <a:lnTo>
                    <a:pt x="68808" y="602276"/>
                  </a:lnTo>
                  <a:lnTo>
                    <a:pt x="96925" y="637851"/>
                  </a:lnTo>
                  <a:lnTo>
                    <a:pt x="128986" y="669848"/>
                  </a:lnTo>
                  <a:lnTo>
                    <a:pt x="164633" y="697907"/>
                  </a:lnTo>
                  <a:lnTo>
                    <a:pt x="203505" y="721669"/>
                  </a:lnTo>
                  <a:lnTo>
                    <a:pt x="245242" y="740775"/>
                  </a:lnTo>
                  <a:lnTo>
                    <a:pt x="289485" y="754867"/>
                  </a:lnTo>
                  <a:lnTo>
                    <a:pt x="335874" y="763586"/>
                  </a:lnTo>
                  <a:lnTo>
                    <a:pt x="384047" y="766571"/>
                  </a:lnTo>
                  <a:lnTo>
                    <a:pt x="432219" y="763586"/>
                  </a:lnTo>
                  <a:lnTo>
                    <a:pt x="478606" y="754867"/>
                  </a:lnTo>
                  <a:lnTo>
                    <a:pt x="522847" y="740775"/>
                  </a:lnTo>
                  <a:lnTo>
                    <a:pt x="564584" y="721669"/>
                  </a:lnTo>
                  <a:lnTo>
                    <a:pt x="603456" y="697907"/>
                  </a:lnTo>
                  <a:lnTo>
                    <a:pt x="639104" y="669848"/>
                  </a:lnTo>
                  <a:lnTo>
                    <a:pt x="671166" y="637851"/>
                  </a:lnTo>
                  <a:lnTo>
                    <a:pt x="699283" y="602276"/>
                  </a:lnTo>
                  <a:lnTo>
                    <a:pt x="723096" y="563482"/>
                  </a:lnTo>
                  <a:lnTo>
                    <a:pt x="742243" y="521826"/>
                  </a:lnTo>
                  <a:lnTo>
                    <a:pt x="756365" y="477669"/>
                  </a:lnTo>
                  <a:lnTo>
                    <a:pt x="765103" y="431369"/>
                  </a:lnTo>
                  <a:lnTo>
                    <a:pt x="768096" y="383286"/>
                  </a:lnTo>
                  <a:lnTo>
                    <a:pt x="765103" y="335202"/>
                  </a:lnTo>
                  <a:lnTo>
                    <a:pt x="756365" y="288902"/>
                  </a:lnTo>
                  <a:lnTo>
                    <a:pt x="742243" y="244745"/>
                  </a:lnTo>
                  <a:lnTo>
                    <a:pt x="723096" y="203089"/>
                  </a:lnTo>
                  <a:lnTo>
                    <a:pt x="699283" y="164295"/>
                  </a:lnTo>
                  <a:lnTo>
                    <a:pt x="671166" y="128720"/>
                  </a:lnTo>
                  <a:lnTo>
                    <a:pt x="639104" y="96723"/>
                  </a:lnTo>
                  <a:lnTo>
                    <a:pt x="603456" y="68664"/>
                  </a:lnTo>
                  <a:lnTo>
                    <a:pt x="564584" y="44902"/>
                  </a:lnTo>
                  <a:lnTo>
                    <a:pt x="522847" y="25796"/>
                  </a:lnTo>
                  <a:lnTo>
                    <a:pt x="478606" y="11704"/>
                  </a:lnTo>
                  <a:lnTo>
                    <a:pt x="432219" y="2985"/>
                  </a:lnTo>
                  <a:lnTo>
                    <a:pt x="384047" y="0"/>
                  </a:lnTo>
                  <a:close/>
                </a:path>
              </a:pathLst>
            </a:custGeom>
            <a:solidFill>
              <a:srgbClr val="513BF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5" name="Google Shape;125;p22" title="problem-management-backup-svgrepo-com.png"/>
            <p:cNvPicPr preferRelativeResize="0"/>
            <p:nvPr/>
          </p:nvPicPr>
          <p:blipFill rotWithShape="1">
            <a:blip r:embed="rId6">
              <a:alphaModFix/>
            </a:blip>
            <a:srcRect b="0" l="-2790" r="2789" t="0"/>
            <a:stretch/>
          </p:blipFill>
          <p:spPr>
            <a:xfrm>
              <a:off x="4313163" y="1532750"/>
              <a:ext cx="494813" cy="49481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1099050" y="675250"/>
            <a:ext cx="6945900" cy="12315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The Problem: FMCG Fleet Operators</a:t>
            </a:r>
            <a:endParaRPr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/home/mordy/Documents/mordy/Siphyy/static/images/siphyy-light2.pngsiphyy-light2" id="131" name="Google Shape;131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"/>
          <p:cNvSpPr/>
          <p:nvPr/>
        </p:nvSpPr>
        <p:spPr>
          <a:xfrm>
            <a:off x="582075" y="2199450"/>
            <a:ext cx="484459" cy="520713"/>
          </a:xfrm>
          <a:custGeom>
            <a:rect b="b" l="l" r="r" t="t"/>
            <a:pathLst>
              <a:path extrusionOk="0" h="439420" w="439419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6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2"/>
                </a:lnTo>
                <a:lnTo>
                  <a:pt x="263682" y="434451"/>
                </a:lnTo>
                <a:lnTo>
                  <a:pt x="304875" y="421659"/>
                </a:lnTo>
                <a:lnTo>
                  <a:pt x="342153" y="401420"/>
                </a:lnTo>
                <a:lnTo>
                  <a:pt x="374632" y="374618"/>
                </a:lnTo>
                <a:lnTo>
                  <a:pt x="401430" y="342136"/>
                </a:lnTo>
                <a:lnTo>
                  <a:pt x="421665" y="304859"/>
                </a:lnTo>
                <a:lnTo>
                  <a:pt x="434453" y="263671"/>
                </a:lnTo>
                <a:lnTo>
                  <a:pt x="438912" y="219456"/>
                </a:lnTo>
                <a:lnTo>
                  <a:pt x="434453" y="175240"/>
                </a:lnTo>
                <a:lnTo>
                  <a:pt x="421665" y="134052"/>
                </a:lnTo>
                <a:lnTo>
                  <a:pt x="401430" y="96775"/>
                </a:lnTo>
                <a:lnTo>
                  <a:pt x="374632" y="64293"/>
                </a:lnTo>
                <a:lnTo>
                  <a:pt x="342153" y="37491"/>
                </a:lnTo>
                <a:lnTo>
                  <a:pt x="304875" y="17252"/>
                </a:lnTo>
                <a:lnTo>
                  <a:pt x="263682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3"/>
          <p:cNvSpPr txBox="1"/>
          <p:nvPr/>
        </p:nvSpPr>
        <p:spPr>
          <a:xfrm>
            <a:off x="1173300" y="2267375"/>
            <a:ext cx="22458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Thin margins: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Operating $30–100k/month in fleet revenue, but lose 10–20% monthly to invisible waste (repairs, fraud, duplicates).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4" name="Google Shape;134;p23"/>
          <p:cNvSpPr/>
          <p:nvPr/>
        </p:nvSpPr>
        <p:spPr>
          <a:xfrm>
            <a:off x="563067" y="3366667"/>
            <a:ext cx="484459" cy="520713"/>
          </a:xfrm>
          <a:custGeom>
            <a:rect b="b" l="l" r="r" t="t"/>
            <a:pathLst>
              <a:path extrusionOk="0" h="439420" w="439419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6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2"/>
                </a:lnTo>
                <a:lnTo>
                  <a:pt x="263682" y="434451"/>
                </a:lnTo>
                <a:lnTo>
                  <a:pt x="304875" y="421659"/>
                </a:lnTo>
                <a:lnTo>
                  <a:pt x="342153" y="401420"/>
                </a:lnTo>
                <a:lnTo>
                  <a:pt x="374632" y="374618"/>
                </a:lnTo>
                <a:lnTo>
                  <a:pt x="401430" y="342136"/>
                </a:lnTo>
                <a:lnTo>
                  <a:pt x="421665" y="304859"/>
                </a:lnTo>
                <a:lnTo>
                  <a:pt x="434453" y="263671"/>
                </a:lnTo>
                <a:lnTo>
                  <a:pt x="438912" y="219456"/>
                </a:lnTo>
                <a:lnTo>
                  <a:pt x="434453" y="175240"/>
                </a:lnTo>
                <a:lnTo>
                  <a:pt x="421665" y="134052"/>
                </a:lnTo>
                <a:lnTo>
                  <a:pt x="401430" y="96775"/>
                </a:lnTo>
                <a:lnTo>
                  <a:pt x="374632" y="64293"/>
                </a:lnTo>
                <a:lnTo>
                  <a:pt x="342153" y="37491"/>
                </a:lnTo>
                <a:lnTo>
                  <a:pt x="304875" y="17252"/>
                </a:lnTo>
                <a:lnTo>
                  <a:pt x="263682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/>
        </p:nvSpPr>
        <p:spPr>
          <a:xfrm>
            <a:off x="1190121" y="3423252"/>
            <a:ext cx="2245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Duplicate work: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Battery replaced twice in one month. Drivers don't know. No history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3533800" y="2267375"/>
            <a:ext cx="484459" cy="520713"/>
          </a:xfrm>
          <a:custGeom>
            <a:rect b="b" l="l" r="r" t="t"/>
            <a:pathLst>
              <a:path extrusionOk="0" h="439420" w="439419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6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2"/>
                </a:lnTo>
                <a:lnTo>
                  <a:pt x="263682" y="434451"/>
                </a:lnTo>
                <a:lnTo>
                  <a:pt x="304875" y="421659"/>
                </a:lnTo>
                <a:lnTo>
                  <a:pt x="342153" y="401420"/>
                </a:lnTo>
                <a:lnTo>
                  <a:pt x="374632" y="374618"/>
                </a:lnTo>
                <a:lnTo>
                  <a:pt x="401430" y="342136"/>
                </a:lnTo>
                <a:lnTo>
                  <a:pt x="421665" y="304859"/>
                </a:lnTo>
                <a:lnTo>
                  <a:pt x="434453" y="263671"/>
                </a:lnTo>
                <a:lnTo>
                  <a:pt x="438912" y="219456"/>
                </a:lnTo>
                <a:lnTo>
                  <a:pt x="434453" y="175240"/>
                </a:lnTo>
                <a:lnTo>
                  <a:pt x="421665" y="134052"/>
                </a:lnTo>
                <a:lnTo>
                  <a:pt x="401430" y="96775"/>
                </a:lnTo>
                <a:lnTo>
                  <a:pt x="374632" y="64293"/>
                </a:lnTo>
                <a:lnTo>
                  <a:pt x="342153" y="37491"/>
                </a:lnTo>
                <a:lnTo>
                  <a:pt x="304875" y="17252"/>
                </a:lnTo>
                <a:lnTo>
                  <a:pt x="263682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3"/>
          <p:cNvSpPr txBox="1"/>
          <p:nvPr/>
        </p:nvSpPr>
        <p:spPr>
          <a:xfrm>
            <a:off x="4130064" y="2338038"/>
            <a:ext cx="22278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No supplier truth: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Can't verify original vs. counterfeit parts. No audit trail.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8" name="Google Shape;138;p23"/>
          <p:cNvSpPr/>
          <p:nvPr/>
        </p:nvSpPr>
        <p:spPr>
          <a:xfrm>
            <a:off x="3525908" y="3334892"/>
            <a:ext cx="484459" cy="520713"/>
          </a:xfrm>
          <a:custGeom>
            <a:rect b="b" l="l" r="r" t="t"/>
            <a:pathLst>
              <a:path extrusionOk="0" h="439420" w="439419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6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2"/>
                </a:lnTo>
                <a:lnTo>
                  <a:pt x="263682" y="434451"/>
                </a:lnTo>
                <a:lnTo>
                  <a:pt x="304875" y="421659"/>
                </a:lnTo>
                <a:lnTo>
                  <a:pt x="342153" y="401420"/>
                </a:lnTo>
                <a:lnTo>
                  <a:pt x="374632" y="374618"/>
                </a:lnTo>
                <a:lnTo>
                  <a:pt x="401430" y="342136"/>
                </a:lnTo>
                <a:lnTo>
                  <a:pt x="421665" y="304859"/>
                </a:lnTo>
                <a:lnTo>
                  <a:pt x="434453" y="263671"/>
                </a:lnTo>
                <a:lnTo>
                  <a:pt x="438912" y="219456"/>
                </a:lnTo>
                <a:lnTo>
                  <a:pt x="434453" y="175240"/>
                </a:lnTo>
                <a:lnTo>
                  <a:pt x="421665" y="134052"/>
                </a:lnTo>
                <a:lnTo>
                  <a:pt x="401430" y="96775"/>
                </a:lnTo>
                <a:lnTo>
                  <a:pt x="374632" y="64293"/>
                </a:lnTo>
                <a:lnTo>
                  <a:pt x="342153" y="37491"/>
                </a:lnTo>
                <a:lnTo>
                  <a:pt x="304875" y="17252"/>
                </a:lnTo>
                <a:lnTo>
                  <a:pt x="263682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3"/>
          <p:cNvSpPr txBox="1"/>
          <p:nvPr/>
        </p:nvSpPr>
        <p:spPr>
          <a:xfrm>
            <a:off x="4130075" y="3416275"/>
            <a:ext cx="2386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Operations on WhatsApp + paper.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Procurement approval? Untracked. Fuel siphoning? Undetected.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0" name="Google Shape;140;p23"/>
          <p:cNvSpPr/>
          <p:nvPr/>
        </p:nvSpPr>
        <p:spPr>
          <a:xfrm>
            <a:off x="6418800" y="2338075"/>
            <a:ext cx="484459" cy="520713"/>
          </a:xfrm>
          <a:custGeom>
            <a:rect b="b" l="l" r="r" t="t"/>
            <a:pathLst>
              <a:path extrusionOk="0" h="439420" w="439419">
                <a:moveTo>
                  <a:pt x="219456" y="0"/>
                </a:moveTo>
                <a:lnTo>
                  <a:pt x="175229" y="4460"/>
                </a:lnTo>
                <a:lnTo>
                  <a:pt x="134036" y="17252"/>
                </a:lnTo>
                <a:lnTo>
                  <a:pt x="96758" y="37491"/>
                </a:lnTo>
                <a:lnTo>
                  <a:pt x="64279" y="64293"/>
                </a:lnTo>
                <a:lnTo>
                  <a:pt x="37481" y="96775"/>
                </a:lnTo>
                <a:lnTo>
                  <a:pt x="17246" y="134052"/>
                </a:lnTo>
                <a:lnTo>
                  <a:pt x="4458" y="175240"/>
                </a:lnTo>
                <a:lnTo>
                  <a:pt x="0" y="219456"/>
                </a:lnTo>
                <a:lnTo>
                  <a:pt x="4458" y="263671"/>
                </a:lnTo>
                <a:lnTo>
                  <a:pt x="17246" y="304859"/>
                </a:lnTo>
                <a:lnTo>
                  <a:pt x="37481" y="342136"/>
                </a:lnTo>
                <a:lnTo>
                  <a:pt x="64279" y="374618"/>
                </a:lnTo>
                <a:lnTo>
                  <a:pt x="96758" y="401420"/>
                </a:lnTo>
                <a:lnTo>
                  <a:pt x="134036" y="421659"/>
                </a:lnTo>
                <a:lnTo>
                  <a:pt x="175229" y="434451"/>
                </a:lnTo>
                <a:lnTo>
                  <a:pt x="219456" y="438912"/>
                </a:lnTo>
                <a:lnTo>
                  <a:pt x="263682" y="434451"/>
                </a:lnTo>
                <a:lnTo>
                  <a:pt x="304875" y="421659"/>
                </a:lnTo>
                <a:lnTo>
                  <a:pt x="342153" y="401420"/>
                </a:lnTo>
                <a:lnTo>
                  <a:pt x="374632" y="374618"/>
                </a:lnTo>
                <a:lnTo>
                  <a:pt x="401430" y="342136"/>
                </a:lnTo>
                <a:lnTo>
                  <a:pt x="421665" y="304859"/>
                </a:lnTo>
                <a:lnTo>
                  <a:pt x="434453" y="263671"/>
                </a:lnTo>
                <a:lnTo>
                  <a:pt x="438912" y="219456"/>
                </a:lnTo>
                <a:lnTo>
                  <a:pt x="434453" y="175240"/>
                </a:lnTo>
                <a:lnTo>
                  <a:pt x="421665" y="134052"/>
                </a:lnTo>
                <a:lnTo>
                  <a:pt x="401430" y="96775"/>
                </a:lnTo>
                <a:lnTo>
                  <a:pt x="374632" y="64293"/>
                </a:lnTo>
                <a:lnTo>
                  <a:pt x="342153" y="37491"/>
                </a:lnTo>
                <a:lnTo>
                  <a:pt x="304875" y="17252"/>
                </a:lnTo>
                <a:lnTo>
                  <a:pt x="263682" y="4460"/>
                </a:lnTo>
                <a:lnTo>
                  <a:pt x="219456" y="0"/>
                </a:lnTo>
                <a:close/>
              </a:path>
            </a:pathLst>
          </a:custGeom>
          <a:solidFill>
            <a:srgbClr val="513B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 txBox="1"/>
          <p:nvPr/>
        </p:nvSpPr>
        <p:spPr>
          <a:xfrm>
            <a:off x="7042387" y="2387739"/>
            <a:ext cx="19440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Tender risk:</a:t>
            </a:r>
            <a:endParaRPr b="1"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Can't bid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confidently. 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"Will my fleet hold up?" → Hedge with extra vehicles → margin compression.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0887" y="3448095"/>
            <a:ext cx="294426" cy="2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504" y="3479820"/>
            <a:ext cx="294426" cy="294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16452" y="2451247"/>
            <a:ext cx="294426" cy="29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85858" y="2321924"/>
            <a:ext cx="364475" cy="364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7090" y="2318708"/>
            <a:ext cx="294426" cy="294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151" name="Google Shape;1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24"/>
          <p:cNvGrpSpPr/>
          <p:nvPr/>
        </p:nvGrpSpPr>
        <p:grpSpPr>
          <a:xfrm>
            <a:off x="6720958" y="1486761"/>
            <a:ext cx="1252989" cy="1254426"/>
            <a:chOff x="6684133" y="2005496"/>
            <a:chExt cx="1252989" cy="1254426"/>
          </a:xfrm>
        </p:grpSpPr>
        <p:pic>
          <p:nvPicPr>
            <p:cNvPr id="153" name="Google Shape;153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684133" y="2005496"/>
              <a:ext cx="1252989" cy="12544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24" title="shield-warning-svgrepo-com.png"/>
            <p:cNvPicPr preferRelativeResize="0"/>
            <p:nvPr/>
          </p:nvPicPr>
          <p:blipFill rotWithShape="1">
            <a:blip r:embed="rId6">
              <a:alphaModFix/>
            </a:blip>
            <a:srcRect b="0" l="69" r="69" t="0"/>
            <a:stretch/>
          </p:blipFill>
          <p:spPr>
            <a:xfrm>
              <a:off x="6701027" y="2022348"/>
              <a:ext cx="1097400" cy="1098900"/>
            </a:xfrm>
            <a:prstGeom prst="flowChartOffpageConnector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24"/>
          <p:cNvSpPr txBox="1"/>
          <p:nvPr/>
        </p:nvSpPr>
        <p:spPr>
          <a:xfrm>
            <a:off x="664250" y="577200"/>
            <a:ext cx="4647600" cy="12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Why Existing Tools Don't Work</a:t>
            </a:r>
            <a:endParaRPr b="1" sz="4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664250" y="1994150"/>
            <a:ext cx="5675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Trackers (Leta, Songa, etc.)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Optimize routing and ETA. Don't address root fleet problems: breakdown prevention, fraud detection, cost governance. Solve symptoms, not causes.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36307" y="3349752"/>
            <a:ext cx="731520" cy="72999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p24"/>
          <p:cNvGrpSpPr/>
          <p:nvPr/>
        </p:nvGrpSpPr>
        <p:grpSpPr>
          <a:xfrm>
            <a:off x="8097439" y="4075602"/>
            <a:ext cx="886114" cy="886114"/>
            <a:chOff x="8097439" y="4075602"/>
            <a:chExt cx="886114" cy="886114"/>
          </a:xfrm>
        </p:grpSpPr>
        <p:pic>
          <p:nvPicPr>
            <p:cNvPr id="159" name="Google Shape;159;p2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8097439" y="4075602"/>
              <a:ext cx="886114" cy="8861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24" title="clock-svgrepo-com.png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113776" y="4091940"/>
              <a:ext cx="731520" cy="7315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1" name="Google Shape;161;p24"/>
          <p:cNvGrpSpPr/>
          <p:nvPr/>
        </p:nvGrpSpPr>
        <p:grpSpPr>
          <a:xfrm>
            <a:off x="6720947" y="0"/>
            <a:ext cx="886114" cy="725714"/>
            <a:chOff x="7817022" y="0"/>
            <a:chExt cx="886114" cy="725714"/>
          </a:xfrm>
        </p:grpSpPr>
        <p:pic>
          <p:nvPicPr>
            <p:cNvPr id="162" name="Google Shape;162;p2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817022" y="0"/>
              <a:ext cx="886114" cy="7257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4" title="wrench-svgrepo-com.png"/>
            <p:cNvPicPr preferRelativeResize="0"/>
            <p:nvPr/>
          </p:nvPicPr>
          <p:blipFill rotWithShape="1">
            <a:blip r:embed="rId11">
              <a:alphaModFix/>
            </a:blip>
            <a:srcRect b="10000" l="0" r="0" t="10000"/>
            <a:stretch/>
          </p:blipFill>
          <p:spPr>
            <a:xfrm>
              <a:off x="7833360" y="0"/>
              <a:ext cx="731520" cy="5852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4" name="Google Shape;164;p24" title="heavy-dollar-sign-svgrepo-com.png"/>
          <p:cNvPicPr preferRelativeResize="0"/>
          <p:nvPr/>
        </p:nvPicPr>
        <p:blipFill rotWithShape="1">
          <a:blip r:embed="rId12">
            <a:alphaModFix/>
          </a:blip>
          <a:srcRect b="0" l="14864" r="14856" t="0"/>
          <a:stretch/>
        </p:blipFill>
        <p:spPr>
          <a:xfrm>
            <a:off x="8421265" y="2530556"/>
            <a:ext cx="771144" cy="1097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" name="Google Shape;165;p24"/>
          <p:cNvGrpSpPr/>
          <p:nvPr/>
        </p:nvGrpSpPr>
        <p:grpSpPr>
          <a:xfrm>
            <a:off x="6054725" y="4290059"/>
            <a:ext cx="1252975" cy="853439"/>
            <a:chOff x="6054725" y="4290059"/>
            <a:chExt cx="1252975" cy="853439"/>
          </a:xfrm>
        </p:grpSpPr>
        <p:pic>
          <p:nvPicPr>
            <p:cNvPr id="166" name="Google Shape;166;p24"/>
            <p:cNvPicPr preferRelativeResize="0"/>
            <p:nvPr/>
          </p:nvPicPr>
          <p:blipFill rotWithShape="1">
            <a:blip r:embed="rId13">
              <a:alphaModFix/>
            </a:blip>
            <a:srcRect b="58887" l="0" r="0" t="-1923"/>
            <a:stretch/>
          </p:blipFill>
          <p:spPr>
            <a:xfrm>
              <a:off x="6054725" y="4866044"/>
              <a:ext cx="1252975" cy="2704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" name="Google Shape;167;p24" title="leaf-svgrepo-com.png"/>
            <p:cNvPicPr preferRelativeResize="0"/>
            <p:nvPr/>
          </p:nvPicPr>
          <p:blipFill rotWithShape="1">
            <a:blip r:embed="rId14">
              <a:alphaModFix/>
            </a:blip>
            <a:srcRect b="11106" l="0" r="0" t="11114"/>
            <a:stretch/>
          </p:blipFill>
          <p:spPr>
            <a:xfrm>
              <a:off x="6071616" y="4290059"/>
              <a:ext cx="1097280" cy="853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8" name="Google Shape;168;p24"/>
          <p:cNvGrpSpPr/>
          <p:nvPr/>
        </p:nvGrpSpPr>
        <p:grpSpPr>
          <a:xfrm>
            <a:off x="8173915" y="725715"/>
            <a:ext cx="970084" cy="1252989"/>
            <a:chOff x="8173915" y="920365"/>
            <a:chExt cx="970084" cy="1252989"/>
          </a:xfrm>
        </p:grpSpPr>
        <p:pic>
          <p:nvPicPr>
            <p:cNvPr id="169" name="Google Shape;169;p2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8173915" y="920365"/>
              <a:ext cx="970084" cy="12529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" name="Google Shape;170;p24" title="location-global-svgrepo-com.png"/>
            <p:cNvPicPr preferRelativeResize="0"/>
            <p:nvPr/>
          </p:nvPicPr>
          <p:blipFill rotWithShape="1">
            <a:blip r:embed="rId16">
              <a:alphaModFix/>
            </a:blip>
            <a:srcRect b="0" l="6529" r="6529" t="0"/>
            <a:stretch/>
          </p:blipFill>
          <p:spPr>
            <a:xfrm>
              <a:off x="8189975" y="937259"/>
              <a:ext cx="954024" cy="10972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1" name="Google Shape;171;p24"/>
          <p:cNvSpPr txBox="1"/>
          <p:nvPr/>
        </p:nvSpPr>
        <p:spPr>
          <a:xfrm>
            <a:off x="664250" y="3107475"/>
            <a:ext cx="55482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Generic ERPs (Odoo, SAP)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Solve everything. Require heavy customization, specialist teams, and months to deploy. Built for global ops, not African fleet ops.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2" name="Google Shape;172;p24"/>
          <p:cNvGrpSpPr/>
          <p:nvPr/>
        </p:nvGrpSpPr>
        <p:grpSpPr>
          <a:xfrm>
            <a:off x="7019974" y="3024333"/>
            <a:ext cx="759955" cy="907621"/>
            <a:chOff x="7019974" y="3216626"/>
            <a:chExt cx="759955" cy="907621"/>
          </a:xfrm>
        </p:grpSpPr>
        <p:pic>
          <p:nvPicPr>
            <p:cNvPr id="173" name="Google Shape;173;p2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7019974" y="3393857"/>
              <a:ext cx="731525" cy="7303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24" title="car-breakdown-svgrepo-com.png"/>
            <p:cNvPicPr preferRelativeResize="0"/>
            <p:nvPr/>
          </p:nvPicPr>
          <p:blipFill rotWithShape="1">
            <a:blip r:embed="rId18">
              <a:alphaModFix/>
            </a:blip>
            <a:srcRect b="109" l="0" r="0" t="99"/>
            <a:stretch/>
          </p:blipFill>
          <p:spPr>
            <a:xfrm>
              <a:off x="7048409" y="3216626"/>
              <a:ext cx="731520" cy="7299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179" name="Google Shape;17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5"/>
          <p:cNvSpPr txBox="1"/>
          <p:nvPr/>
        </p:nvSpPr>
        <p:spPr>
          <a:xfrm>
            <a:off x="664250" y="577200"/>
            <a:ext cx="3036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Our Thesis</a:t>
            </a:r>
            <a:endParaRPr b="1" sz="4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" name="Google Shape;181;p25"/>
          <p:cNvSpPr txBox="1"/>
          <p:nvPr/>
        </p:nvSpPr>
        <p:spPr>
          <a:xfrm>
            <a:off x="664250" y="1854075"/>
            <a:ext cx="4113900" cy="14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Purpose-built for FMCG fleets in Africa.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br>
              <a:rPr b="1" lang="en" sz="26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</a:b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Fix fleet operations at the root layer: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System of record + Governance + Anomaly detection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133800" y="476875"/>
            <a:ext cx="3822600" cy="4037700"/>
          </a:xfrm>
          <a:prstGeom prst="wedgeEllipseCallout">
            <a:avLst>
              <a:gd fmla="val 60966" name="adj1"/>
              <a:gd fmla="val 1870" name="adj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6"/>
          <p:cNvSpPr txBox="1"/>
          <p:nvPr>
            <p:ph type="title"/>
          </p:nvPr>
        </p:nvSpPr>
        <p:spPr>
          <a:xfrm>
            <a:off x="626050" y="619225"/>
            <a:ext cx="84120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Market Sizing from Kenya to East Africa Scale</a:t>
            </a:r>
            <a:endParaRPr sz="3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descr="/home/mordy/Documents/mordy/Siphyy/static/images/siphyy-light2.pngsiphyy-light2" id="188" name="Google Shape;18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6"/>
          <p:cNvSpPr txBox="1"/>
          <p:nvPr/>
        </p:nvSpPr>
        <p:spPr>
          <a:xfrm>
            <a:off x="4068350" y="1708825"/>
            <a:ext cx="4697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Venture-Scale TAM (Multi-Segment + Multi-Region)</a:t>
            </a:r>
            <a:endParaRPr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0" name="Google Shape;190;p26"/>
          <p:cNvGrpSpPr/>
          <p:nvPr/>
        </p:nvGrpSpPr>
        <p:grpSpPr>
          <a:xfrm>
            <a:off x="6960845" y="3609453"/>
            <a:ext cx="2183495" cy="1532724"/>
            <a:chOff x="4791619" y="1756714"/>
            <a:chExt cx="4352193" cy="3384243"/>
          </a:xfrm>
        </p:grpSpPr>
        <p:grpSp>
          <p:nvGrpSpPr>
            <p:cNvPr id="191" name="Google Shape;191;p26"/>
            <p:cNvGrpSpPr/>
            <p:nvPr/>
          </p:nvGrpSpPr>
          <p:grpSpPr>
            <a:xfrm>
              <a:off x="4791619" y="1756714"/>
              <a:ext cx="4352193" cy="3384243"/>
              <a:chOff x="4006988" y="1146047"/>
              <a:chExt cx="5137150" cy="3994622"/>
            </a:xfrm>
          </p:grpSpPr>
          <p:sp>
            <p:nvSpPr>
              <p:cNvPr id="192" name="Google Shape;192;p26"/>
              <p:cNvSpPr/>
              <p:nvPr/>
            </p:nvSpPr>
            <p:spPr>
              <a:xfrm>
                <a:off x="4006988" y="3238044"/>
                <a:ext cx="5137150" cy="1902625"/>
              </a:xfrm>
              <a:custGeom>
                <a:rect b="b" l="l" r="r" t="t"/>
                <a:pathLst>
                  <a:path extrusionOk="0" h="2571115" w="5137150">
                    <a:moveTo>
                      <a:pt x="5137023" y="0"/>
                    </a:moveTo>
                    <a:lnTo>
                      <a:pt x="642747" y="0"/>
                    </a:lnTo>
                    <a:lnTo>
                      <a:pt x="0" y="2570988"/>
                    </a:lnTo>
                    <a:lnTo>
                      <a:pt x="5137023" y="2570988"/>
                    </a:lnTo>
                    <a:lnTo>
                      <a:pt x="5137023" y="0"/>
                    </a:lnTo>
                    <a:close/>
                  </a:path>
                </a:pathLst>
              </a:custGeom>
              <a:solidFill>
                <a:srgbClr val="505050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  <p:pic>
            <p:nvPicPr>
              <p:cNvPr id="193" name="Google Shape;193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5864351" y="1146047"/>
                <a:ext cx="2289048" cy="297484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4" name="Google Shape;194;p26"/>
              <p:cNvSpPr/>
              <p:nvPr/>
            </p:nvSpPr>
            <p:spPr>
              <a:xfrm>
                <a:off x="5919215" y="1200911"/>
                <a:ext cx="2057400" cy="1371600"/>
              </a:xfrm>
              <a:custGeom>
                <a:rect b="b" l="l" r="r" t="t"/>
                <a:pathLst>
                  <a:path extrusionOk="0" h="1371600" w="2057400">
                    <a:moveTo>
                      <a:pt x="0" y="1371600"/>
                    </a:moveTo>
                    <a:lnTo>
                      <a:pt x="2057399" y="1371600"/>
                    </a:lnTo>
                    <a:lnTo>
                      <a:pt x="2057399" y="0"/>
                    </a:lnTo>
                    <a:lnTo>
                      <a:pt x="0" y="0"/>
                    </a:lnTo>
                    <a:lnTo>
                      <a:pt x="0" y="137160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  <p:sp>
            <p:nvSpPr>
              <p:cNvPr id="195" name="Google Shape;195;p26"/>
              <p:cNvSpPr/>
              <p:nvPr/>
            </p:nvSpPr>
            <p:spPr>
              <a:xfrm>
                <a:off x="5919215" y="2572511"/>
                <a:ext cx="2057400" cy="1371600"/>
              </a:xfrm>
              <a:custGeom>
                <a:rect b="b" l="l" r="r" t="t"/>
                <a:pathLst>
                  <a:path extrusionOk="0" h="1371600" w="2057400">
                    <a:moveTo>
                      <a:pt x="2057399" y="0"/>
                    </a:moveTo>
                    <a:lnTo>
                      <a:pt x="0" y="0"/>
                    </a:lnTo>
                    <a:lnTo>
                      <a:pt x="0" y="1371600"/>
                    </a:lnTo>
                    <a:lnTo>
                      <a:pt x="2057399" y="1371600"/>
                    </a:lnTo>
                    <a:lnTo>
                      <a:pt x="2057399" y="0"/>
                    </a:lnTo>
                    <a:close/>
                  </a:path>
                </a:pathLst>
              </a:custGeom>
              <a:solidFill>
                <a:srgbClr val="513BF3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  <p:pic>
            <p:nvPicPr>
              <p:cNvPr id="196" name="Google Shape;196;p26" title="siphyy-light2.png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6113091" y="1247400"/>
                <a:ext cx="753724" cy="2599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97" name="Google Shape;197;p26"/>
              <p:cNvSpPr/>
              <p:nvPr/>
            </p:nvSpPr>
            <p:spPr>
              <a:xfrm>
                <a:off x="6161531" y="1740407"/>
                <a:ext cx="1371600" cy="44450"/>
              </a:xfrm>
              <a:custGeom>
                <a:rect b="b" l="l" r="r" t="t"/>
                <a:pathLst>
                  <a:path extrusionOk="0" h="44450" w="1371600">
                    <a:moveTo>
                      <a:pt x="1349501" y="0"/>
                    </a:moveTo>
                    <a:lnTo>
                      <a:pt x="22097" y="0"/>
                    </a:lnTo>
                    <a:lnTo>
                      <a:pt x="13501" y="1738"/>
                    </a:lnTo>
                    <a:lnTo>
                      <a:pt x="6476" y="6476"/>
                    </a:lnTo>
                    <a:lnTo>
                      <a:pt x="1738" y="13501"/>
                    </a:lnTo>
                    <a:lnTo>
                      <a:pt x="0" y="22097"/>
                    </a:lnTo>
                    <a:lnTo>
                      <a:pt x="1738" y="30694"/>
                    </a:lnTo>
                    <a:lnTo>
                      <a:pt x="6476" y="37718"/>
                    </a:lnTo>
                    <a:lnTo>
                      <a:pt x="13501" y="42457"/>
                    </a:lnTo>
                    <a:lnTo>
                      <a:pt x="22097" y="44195"/>
                    </a:lnTo>
                    <a:lnTo>
                      <a:pt x="1349501" y="44195"/>
                    </a:lnTo>
                    <a:lnTo>
                      <a:pt x="1358098" y="42457"/>
                    </a:lnTo>
                    <a:lnTo>
                      <a:pt x="1365122" y="37718"/>
                    </a:lnTo>
                    <a:lnTo>
                      <a:pt x="1369861" y="30694"/>
                    </a:lnTo>
                    <a:lnTo>
                      <a:pt x="1371599" y="22097"/>
                    </a:lnTo>
                    <a:lnTo>
                      <a:pt x="1369861" y="13501"/>
                    </a:lnTo>
                    <a:lnTo>
                      <a:pt x="1365122" y="6476"/>
                    </a:lnTo>
                    <a:lnTo>
                      <a:pt x="1358098" y="1738"/>
                    </a:lnTo>
                    <a:lnTo>
                      <a:pt x="1349501" y="0"/>
                    </a:ln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  <p:sp>
            <p:nvSpPr>
              <p:cNvPr id="198" name="Google Shape;198;p26"/>
              <p:cNvSpPr/>
              <p:nvPr/>
            </p:nvSpPr>
            <p:spPr>
              <a:xfrm>
                <a:off x="6161531" y="1840991"/>
                <a:ext cx="1097279" cy="44450"/>
              </a:xfrm>
              <a:custGeom>
                <a:rect b="b" l="l" r="r" t="t"/>
                <a:pathLst>
                  <a:path extrusionOk="0" h="44450" w="1097279">
                    <a:moveTo>
                      <a:pt x="1075182" y="0"/>
                    </a:moveTo>
                    <a:lnTo>
                      <a:pt x="22097" y="0"/>
                    </a:lnTo>
                    <a:lnTo>
                      <a:pt x="13501" y="1738"/>
                    </a:lnTo>
                    <a:lnTo>
                      <a:pt x="6476" y="6477"/>
                    </a:lnTo>
                    <a:lnTo>
                      <a:pt x="1738" y="13501"/>
                    </a:lnTo>
                    <a:lnTo>
                      <a:pt x="0" y="22098"/>
                    </a:lnTo>
                    <a:lnTo>
                      <a:pt x="1738" y="30694"/>
                    </a:lnTo>
                    <a:lnTo>
                      <a:pt x="6476" y="37719"/>
                    </a:lnTo>
                    <a:lnTo>
                      <a:pt x="13501" y="42457"/>
                    </a:lnTo>
                    <a:lnTo>
                      <a:pt x="22097" y="44196"/>
                    </a:lnTo>
                    <a:lnTo>
                      <a:pt x="1075182" y="44196"/>
                    </a:lnTo>
                    <a:lnTo>
                      <a:pt x="1083778" y="42457"/>
                    </a:lnTo>
                    <a:lnTo>
                      <a:pt x="1090802" y="37719"/>
                    </a:lnTo>
                    <a:lnTo>
                      <a:pt x="1095541" y="30694"/>
                    </a:lnTo>
                    <a:lnTo>
                      <a:pt x="1097279" y="22098"/>
                    </a:lnTo>
                    <a:lnTo>
                      <a:pt x="1095541" y="13501"/>
                    </a:lnTo>
                    <a:lnTo>
                      <a:pt x="1090803" y="6477"/>
                    </a:lnTo>
                    <a:lnTo>
                      <a:pt x="1083778" y="1738"/>
                    </a:lnTo>
                    <a:lnTo>
                      <a:pt x="1075182" y="0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  <p:sp>
            <p:nvSpPr>
              <p:cNvPr id="199" name="Google Shape;199;p26"/>
              <p:cNvSpPr/>
              <p:nvPr/>
            </p:nvSpPr>
            <p:spPr>
              <a:xfrm>
                <a:off x="6161531" y="1941575"/>
                <a:ext cx="822959" cy="44450"/>
              </a:xfrm>
              <a:custGeom>
                <a:rect b="b" l="l" r="r" t="t"/>
                <a:pathLst>
                  <a:path extrusionOk="0" h="44450" w="822959">
                    <a:moveTo>
                      <a:pt x="800862" y="0"/>
                    </a:moveTo>
                    <a:lnTo>
                      <a:pt x="22097" y="0"/>
                    </a:lnTo>
                    <a:lnTo>
                      <a:pt x="13501" y="1738"/>
                    </a:lnTo>
                    <a:lnTo>
                      <a:pt x="6476" y="6477"/>
                    </a:lnTo>
                    <a:lnTo>
                      <a:pt x="1738" y="13501"/>
                    </a:lnTo>
                    <a:lnTo>
                      <a:pt x="0" y="22098"/>
                    </a:lnTo>
                    <a:lnTo>
                      <a:pt x="1738" y="30694"/>
                    </a:lnTo>
                    <a:lnTo>
                      <a:pt x="6476" y="37719"/>
                    </a:lnTo>
                    <a:lnTo>
                      <a:pt x="13501" y="42457"/>
                    </a:lnTo>
                    <a:lnTo>
                      <a:pt x="22097" y="44196"/>
                    </a:lnTo>
                    <a:lnTo>
                      <a:pt x="800862" y="44196"/>
                    </a:lnTo>
                    <a:lnTo>
                      <a:pt x="809458" y="42457"/>
                    </a:lnTo>
                    <a:lnTo>
                      <a:pt x="816482" y="37719"/>
                    </a:lnTo>
                    <a:lnTo>
                      <a:pt x="821221" y="30694"/>
                    </a:lnTo>
                    <a:lnTo>
                      <a:pt x="822960" y="22098"/>
                    </a:lnTo>
                    <a:lnTo>
                      <a:pt x="821221" y="13501"/>
                    </a:lnTo>
                    <a:lnTo>
                      <a:pt x="816483" y="6477"/>
                    </a:lnTo>
                    <a:lnTo>
                      <a:pt x="809458" y="1738"/>
                    </a:lnTo>
                    <a:lnTo>
                      <a:pt x="800862" y="0"/>
                    </a:lnTo>
                    <a:close/>
                  </a:path>
                </a:pathLst>
              </a:custGeom>
              <a:solidFill>
                <a:srgbClr val="EEEEEE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32"/>
              </a:p>
            </p:txBody>
          </p:sp>
        </p:grpSp>
        <p:pic>
          <p:nvPicPr>
            <p:cNvPr id="200" name="Google Shape;200;p26" title="chart-graphic-svgrepo-com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56261" y="3101719"/>
              <a:ext cx="1008675" cy="10086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26"/>
          <p:cNvSpPr txBox="1"/>
          <p:nvPr/>
        </p:nvSpPr>
        <p:spPr>
          <a:xfrm>
            <a:off x="6588450" y="2029975"/>
            <a:ext cx="1781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875">
            <a:spAutoFit/>
          </a:bodyPr>
          <a:lstStyle/>
          <a:p>
            <a:pPr indent="0" lvl="0" marL="128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$100M+</a:t>
            </a:r>
            <a:endParaRPr b="1"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522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Pan-Africa opportunity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4068350" y="2029975"/>
            <a:ext cx="22737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8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4</a:t>
            </a: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 - 5x</a:t>
            </a:r>
            <a:endParaRPr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Multi-segment Kenya potential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4068350" y="2765475"/>
            <a:ext cx="35808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East Africa: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Tanzania + Uganda = $20M+ TAM (24–36 months)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West Africa: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Nigeria/Ghana = 5–10x TAM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Year 1: 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3 customers × $36K = $108K ARR by Q4</a:t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673100" y="1701175"/>
            <a:ext cx="2174400" cy="2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b="1" lang="en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Kenya FMCG Market</a:t>
            </a:r>
            <a:endParaRPr b="1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661200" y="3309500"/>
            <a:ext cx="3292500" cy="8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Pricing Model: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$1.5K base + $15/vehicle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1270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Serviceable Market (SAM):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20–30 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marR="508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operators = $540K–$1.2M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2153850" y="2040550"/>
            <a:ext cx="16056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875">
            <a:spAutoFit/>
          </a:bodyPr>
          <a:lstStyle/>
          <a:p>
            <a:pPr indent="0" lvl="0" marL="128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3,500 - 5,000</a:t>
            </a:r>
            <a:endParaRPr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9522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V</a:t>
            </a: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ehicles (50+ fleets)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685725" y="2029975"/>
            <a:ext cx="12654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8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80 - 100</a:t>
            </a:r>
            <a:endParaRPr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FMCG operators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8" name="Google Shape;208;p26"/>
          <p:cNvSpPr txBox="1"/>
          <p:nvPr/>
        </p:nvSpPr>
        <p:spPr>
          <a:xfrm>
            <a:off x="685725" y="2613900"/>
            <a:ext cx="13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4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$27K - $54K</a:t>
            </a:r>
            <a:endParaRPr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ACV per customer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9" name="Google Shape;209;p26"/>
          <p:cNvSpPr txBox="1"/>
          <p:nvPr/>
        </p:nvSpPr>
        <p:spPr>
          <a:xfrm>
            <a:off x="2311275" y="2613925"/>
            <a:ext cx="13968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1400">
            <a:spAutoFit/>
          </a:bodyPr>
          <a:lstStyle/>
          <a:p>
            <a:pPr indent="0" lvl="0" marL="47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771E4"/>
                </a:solidFill>
                <a:latin typeface="Inter"/>
                <a:ea typeface="Inter"/>
                <a:cs typeface="Inter"/>
                <a:sym typeface="Inter"/>
              </a:rPr>
              <a:t>$2.7M - $4.5M</a:t>
            </a:r>
            <a:endParaRPr>
              <a:solidFill>
                <a:srgbClr val="6771E4"/>
              </a:solidFill>
              <a:latin typeface="Inter"/>
              <a:ea typeface="Inter"/>
              <a:cs typeface="Inter"/>
              <a:sym typeface="Inter"/>
            </a:endParaRPr>
          </a:p>
          <a:p>
            <a:pPr indent="0" lvl="0" marL="0" rtl="0" algn="l">
              <a:lnSpc>
                <a:spcPct val="100000"/>
              </a:lnSpc>
              <a:spcBef>
                <a:spcPts val="379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Total TAM</a:t>
            </a:r>
            <a:endParaRPr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mordy/Documents/mordy/Siphyy/static/images/siphyy-light2.pngsiphyy-light2" id="214" name="Google Shape;214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3100" y="4248785"/>
            <a:ext cx="1137920" cy="41783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7"/>
          <p:cNvSpPr txBox="1"/>
          <p:nvPr/>
        </p:nvSpPr>
        <p:spPr>
          <a:xfrm>
            <a:off x="3284550" y="602600"/>
            <a:ext cx="3036900" cy="6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marR="508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Why </a:t>
            </a:r>
            <a:r>
              <a:rPr b="1" lang="en" sz="4000">
                <a:solidFill>
                  <a:srgbClr val="513BF3"/>
                </a:solidFill>
                <a:latin typeface="Inter"/>
                <a:ea typeface="Inter"/>
                <a:cs typeface="Inter"/>
                <a:sym typeface="Inter"/>
              </a:rPr>
              <a:t>now?</a:t>
            </a:r>
            <a:endParaRPr b="1" sz="4000">
              <a:solidFill>
                <a:srgbClr val="513BF3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16" name="Google Shape;216;p27"/>
          <p:cNvGrpSpPr/>
          <p:nvPr/>
        </p:nvGrpSpPr>
        <p:grpSpPr>
          <a:xfrm>
            <a:off x="889839" y="1444179"/>
            <a:ext cx="498052" cy="544905"/>
            <a:chOff x="1156561" y="1456800"/>
            <a:chExt cx="778814" cy="851947"/>
          </a:xfrm>
        </p:grpSpPr>
        <p:pic>
          <p:nvPicPr>
            <p:cNvPr id="217" name="Google Shape;217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0050" y="1609100"/>
              <a:ext cx="715325" cy="6996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18" name="Google Shape;218;p27"/>
            <p:cNvGrpSpPr/>
            <p:nvPr/>
          </p:nvGrpSpPr>
          <p:grpSpPr>
            <a:xfrm>
              <a:off x="1156561" y="1456800"/>
              <a:ext cx="715325" cy="801062"/>
              <a:chOff x="1385161" y="1634600"/>
              <a:chExt cx="715325" cy="801062"/>
            </a:xfrm>
          </p:grpSpPr>
          <p:pic>
            <p:nvPicPr>
              <p:cNvPr id="219" name="Google Shape;219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5161" y="1685438"/>
                <a:ext cx="715325" cy="75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" name="Google Shape;220;p27"/>
              <p:cNvSpPr txBox="1"/>
              <p:nvPr/>
            </p:nvSpPr>
            <p:spPr>
              <a:xfrm>
                <a:off x="1514225" y="1634600"/>
                <a:ext cx="533400" cy="7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8475" lIns="58475" spcFirstLastPara="1" rIns="58475" wrap="square" tIns="58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58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1</a:t>
                </a:r>
                <a:endParaRPr sz="2558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221" name="Google Shape;221;p27"/>
          <p:cNvSpPr txBox="1"/>
          <p:nvPr/>
        </p:nvSpPr>
        <p:spPr>
          <a:xfrm>
            <a:off x="368776" y="2228150"/>
            <a:ext cx="1540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Fuel price volatility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2" name="Google Shape;222;p27"/>
          <p:cNvSpPr txBox="1"/>
          <p:nvPr/>
        </p:nvSpPr>
        <p:spPr>
          <a:xfrm>
            <a:off x="303775" y="2664625"/>
            <a:ext cx="1642200" cy="5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Operators can't afford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hidden waste. Every liter counts.</a:t>
            </a:r>
            <a:endParaRPr sz="10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23" name="Google Shape;223;p27"/>
          <p:cNvGrpSpPr/>
          <p:nvPr/>
        </p:nvGrpSpPr>
        <p:grpSpPr>
          <a:xfrm>
            <a:off x="2765839" y="2241079"/>
            <a:ext cx="498052" cy="544905"/>
            <a:chOff x="1156561" y="1456800"/>
            <a:chExt cx="778814" cy="851947"/>
          </a:xfrm>
        </p:grpSpPr>
        <p:pic>
          <p:nvPicPr>
            <p:cNvPr id="224" name="Google Shape;224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0050" y="1609100"/>
              <a:ext cx="715325" cy="6996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25" name="Google Shape;225;p27"/>
            <p:cNvGrpSpPr/>
            <p:nvPr/>
          </p:nvGrpSpPr>
          <p:grpSpPr>
            <a:xfrm>
              <a:off x="1156561" y="1456800"/>
              <a:ext cx="715325" cy="801062"/>
              <a:chOff x="1385161" y="1634600"/>
              <a:chExt cx="715325" cy="801062"/>
            </a:xfrm>
          </p:grpSpPr>
          <p:pic>
            <p:nvPicPr>
              <p:cNvPr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5161" y="1685438"/>
                <a:ext cx="715325" cy="75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7" name="Google Shape;227;p27"/>
              <p:cNvSpPr txBox="1"/>
              <p:nvPr/>
            </p:nvSpPr>
            <p:spPr>
              <a:xfrm>
                <a:off x="1514225" y="1634600"/>
                <a:ext cx="533400" cy="7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8475" lIns="58475" spcFirstLastPara="1" rIns="58475" wrap="square" tIns="58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58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2</a:t>
                </a:r>
                <a:endParaRPr sz="2558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228" name="Google Shape;228;p27"/>
          <p:cNvSpPr txBox="1"/>
          <p:nvPr/>
        </p:nvSpPr>
        <p:spPr>
          <a:xfrm>
            <a:off x="2128825" y="2887475"/>
            <a:ext cx="17721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Tender requirements tightening</a:t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2242700" y="3399075"/>
            <a:ext cx="16422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Logistics companies demanding "proof of fleet uptime" before awarding contracts.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0" name="Google Shape;230;p27"/>
          <p:cNvGrpSpPr/>
          <p:nvPr/>
        </p:nvGrpSpPr>
        <p:grpSpPr>
          <a:xfrm>
            <a:off x="4571989" y="1444179"/>
            <a:ext cx="498052" cy="544905"/>
            <a:chOff x="1156561" y="1456800"/>
            <a:chExt cx="778814" cy="851947"/>
          </a:xfrm>
        </p:grpSpPr>
        <p:pic>
          <p:nvPicPr>
            <p:cNvPr id="231" name="Google Shape;23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0050" y="1609100"/>
              <a:ext cx="715325" cy="6996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2" name="Google Shape;232;p27"/>
            <p:cNvGrpSpPr/>
            <p:nvPr/>
          </p:nvGrpSpPr>
          <p:grpSpPr>
            <a:xfrm>
              <a:off x="1156561" y="1456800"/>
              <a:ext cx="715325" cy="801062"/>
              <a:chOff x="1385161" y="1634600"/>
              <a:chExt cx="715325" cy="801062"/>
            </a:xfrm>
          </p:grpSpPr>
          <p:pic>
            <p:nvPicPr>
              <p:cNvPr id="233" name="Google Shape;233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5161" y="1685438"/>
                <a:ext cx="715325" cy="75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4" name="Google Shape;234;p27"/>
              <p:cNvSpPr txBox="1"/>
              <p:nvPr/>
            </p:nvSpPr>
            <p:spPr>
              <a:xfrm>
                <a:off x="1514225" y="1634600"/>
                <a:ext cx="533400" cy="7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8475" lIns="58475" spcFirstLastPara="1" rIns="58475" wrap="square" tIns="58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58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3</a:t>
                </a:r>
                <a:endParaRPr sz="2558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235" name="Google Shape;235;p27"/>
          <p:cNvSpPr txBox="1"/>
          <p:nvPr/>
        </p:nvSpPr>
        <p:spPr>
          <a:xfrm>
            <a:off x="3871652" y="2121800"/>
            <a:ext cx="1862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Insurance &amp; compliance pressure</a:t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36" name="Google Shape;236;p27"/>
          <p:cNvSpPr txBox="1"/>
          <p:nvPr/>
        </p:nvSpPr>
        <p:spPr>
          <a:xfrm>
            <a:off x="4083775" y="2664625"/>
            <a:ext cx="1474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Regulators pushing for audit trails on fleet spend and maintenance.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37" name="Google Shape;237;p27"/>
          <p:cNvGrpSpPr/>
          <p:nvPr/>
        </p:nvGrpSpPr>
        <p:grpSpPr>
          <a:xfrm>
            <a:off x="6254739" y="2281179"/>
            <a:ext cx="498052" cy="544905"/>
            <a:chOff x="1156561" y="1456800"/>
            <a:chExt cx="778814" cy="851947"/>
          </a:xfrm>
        </p:grpSpPr>
        <p:pic>
          <p:nvPicPr>
            <p:cNvPr id="238" name="Google Shape;238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0050" y="1609100"/>
              <a:ext cx="715325" cy="6996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39" name="Google Shape;239;p27"/>
            <p:cNvGrpSpPr/>
            <p:nvPr/>
          </p:nvGrpSpPr>
          <p:grpSpPr>
            <a:xfrm>
              <a:off x="1156561" y="1456800"/>
              <a:ext cx="715325" cy="801062"/>
              <a:chOff x="1385161" y="1634600"/>
              <a:chExt cx="715325" cy="801062"/>
            </a:xfrm>
          </p:grpSpPr>
          <p:pic>
            <p:nvPicPr>
              <p:cNvPr id="240" name="Google Shape;240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5161" y="1685438"/>
                <a:ext cx="715325" cy="75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" name="Google Shape;241;p27"/>
              <p:cNvSpPr txBox="1"/>
              <p:nvPr/>
            </p:nvSpPr>
            <p:spPr>
              <a:xfrm>
                <a:off x="1514225" y="1634600"/>
                <a:ext cx="533400" cy="7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8475" lIns="58475" spcFirstLastPara="1" rIns="58475" wrap="square" tIns="58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58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4</a:t>
                </a:r>
                <a:endParaRPr sz="2558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242" name="Google Shape;242;p27"/>
          <p:cNvSpPr txBox="1"/>
          <p:nvPr/>
        </p:nvSpPr>
        <p:spPr>
          <a:xfrm>
            <a:off x="5723225" y="2993825"/>
            <a:ext cx="1642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WhatsApp ubiquity</a:t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5766525" y="3358963"/>
            <a:ext cx="1474500" cy="69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Drivers already on WhatsApp. No new app = fast adoption, zero training cost.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44" name="Google Shape;244;p27"/>
          <p:cNvGrpSpPr/>
          <p:nvPr/>
        </p:nvGrpSpPr>
        <p:grpSpPr>
          <a:xfrm>
            <a:off x="8039089" y="1444179"/>
            <a:ext cx="498052" cy="544905"/>
            <a:chOff x="1156561" y="1456800"/>
            <a:chExt cx="778814" cy="851947"/>
          </a:xfrm>
        </p:grpSpPr>
        <p:pic>
          <p:nvPicPr>
            <p:cNvPr id="245" name="Google Shape;245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220050" y="1609100"/>
              <a:ext cx="715325" cy="69964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46" name="Google Shape;246;p27"/>
            <p:cNvGrpSpPr/>
            <p:nvPr/>
          </p:nvGrpSpPr>
          <p:grpSpPr>
            <a:xfrm>
              <a:off x="1156561" y="1456800"/>
              <a:ext cx="715325" cy="801062"/>
              <a:chOff x="1385161" y="1634600"/>
              <a:chExt cx="715325" cy="801062"/>
            </a:xfrm>
          </p:grpSpPr>
          <p:pic>
            <p:nvPicPr>
              <p:cNvPr id="247" name="Google Shape;247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1385161" y="1685438"/>
                <a:ext cx="715325" cy="7502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8" name="Google Shape;248;p27"/>
              <p:cNvSpPr txBox="1"/>
              <p:nvPr/>
            </p:nvSpPr>
            <p:spPr>
              <a:xfrm>
                <a:off x="1514225" y="1634600"/>
                <a:ext cx="533400" cy="750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8475" lIns="58475" spcFirstLastPara="1" rIns="58475" wrap="square" tIns="5847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558">
                    <a:solidFill>
                      <a:schemeClr val="lt1"/>
                    </a:solidFill>
                    <a:latin typeface="Inter"/>
                    <a:ea typeface="Inter"/>
                    <a:cs typeface="Inter"/>
                    <a:sym typeface="Inter"/>
                  </a:rPr>
                  <a:t>5</a:t>
                </a:r>
                <a:endParaRPr sz="2558">
                  <a:solidFill>
                    <a:schemeClr val="lt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sp>
        <p:nvSpPr>
          <p:cNvPr id="249" name="Google Shape;249;p27"/>
          <p:cNvSpPr txBox="1"/>
          <p:nvPr/>
        </p:nvSpPr>
        <p:spPr>
          <a:xfrm>
            <a:off x="7467025" y="2183900"/>
            <a:ext cx="1642200" cy="1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ERP failure in Africa</a:t>
            </a:r>
            <a:endParaRPr b="1" sz="12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7550875" y="2576125"/>
            <a:ext cx="1474500" cy="8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000">
                <a:solidFill>
                  <a:srgbClr val="42466F"/>
                </a:solidFill>
                <a:latin typeface="Inter"/>
                <a:ea typeface="Inter"/>
                <a:cs typeface="Inter"/>
                <a:sym typeface="Inter"/>
              </a:rPr>
              <a:t>Odoo/SAP customization too slow/expensive. Purpose-built SaaS is winning.</a:t>
            </a:r>
            <a:endParaRPr sz="1000">
              <a:solidFill>
                <a:srgbClr val="42466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